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4"/>
  </p:notesMasterIdLst>
  <p:sldIdLst>
    <p:sldId id="299" r:id="rId3"/>
    <p:sldId id="298" r:id="rId4"/>
    <p:sldId id="273" r:id="rId5"/>
    <p:sldId id="276" r:id="rId6"/>
    <p:sldId id="277" r:id="rId7"/>
    <p:sldId id="295" r:id="rId8"/>
    <p:sldId id="275" r:id="rId9"/>
    <p:sldId id="293" r:id="rId10"/>
    <p:sldId id="296" r:id="rId11"/>
    <p:sldId id="297" r:id="rId12"/>
    <p:sldId id="265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맑은 고딕" panose="020B0503020000020004" pitchFamily="50" charset="-127"/>
      <p:regular r:id="rId15"/>
      <p:bold r:id="rId16"/>
    </p:embeddedFont>
    <p:embeddedFont>
      <p:font typeface="배달의민족 주아" panose="02020603020101020101" pitchFamily="18" charset="-127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5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(컴퓨터공학부)정창회" initials="(" lastIdx="1" clrIdx="0">
    <p:extLst>
      <p:ext uri="{19B8F6BF-5375-455C-9EA6-DF929625EA0E}">
        <p15:presenceInfo xmlns:p15="http://schemas.microsoft.com/office/powerpoint/2012/main" userId="S-1-5-21-2927225892-934419399-1008051537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F60"/>
    <a:srgbClr val="FFD34D"/>
    <a:srgbClr val="19D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60890" autoAdjust="0"/>
  </p:normalViewPr>
  <p:slideViewPr>
    <p:cSldViewPr snapToGrid="0" snapToObjects="1">
      <p:cViewPr varScale="1">
        <p:scale>
          <a:sx n="69" d="100"/>
          <a:sy n="69" d="100"/>
        </p:scale>
        <p:origin x="2328" y="7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>
        <p:guide orient="horz" pos="2874"/>
        <p:guide pos="215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>
              <a:defRPr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우리나라는 장애인차별금지법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20, 21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조를 통해 장애인의 정보 접근성을 보장하고자 하는 제도를 갖추고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이 제도는 발전되는 정보화의 속도를 따라가지 못해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신정보격차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초래돼도 해결하지 못하는 법이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돼가고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33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마지막으로 텍스트 마이닝 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마이닝은 언어학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기계 학습을 기반으로 한 자연언어 처리 기술을 활용하여 반정형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비정형 텍스트 데이터를 정형화하고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특징을 추출하는 기술입니다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자연언어 처리 기술인 텍스트 마이닝을 통해 텍스트 데이터를 수화 문법에 맞게 정형화시키고 특징을 추출합니다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8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76" name="Google Shape;2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이상으로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발표를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마치겠습니다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7" name="Google Shape;27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한국정보화진흥원이 조사한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'2017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디지털정보격차 실태조사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결과에 따르면 장애인 정보화 역량은 비장애인의 절반 수준으로 나타났습니다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특히 청각장애인은 어떤 장애 유형보다도 정보 습득이 어렵습니다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시각장애인을 위해서는 다양한 솔루션이 나와 있지만 청각장애인을 위한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영상 자료의 제작과 배포 체계는 여전히 미흡한 상황입니다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그러면 청각장애인이 정보 습득 시 어떤 어려움을 겪는 지 간접적으로 체험해보겠습니다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40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*너무 천천히 말고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사알짝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속도감 있게 말해주세용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 지나고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어떠신가요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강의자의 말을 잘 알아들으실 수 있나요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한템포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쉬고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그럼 자막을 더해보겠습니다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초부터 영어자막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초부터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이번엔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어떠신가요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반템포쉬고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여기서 왜 영어자막을 보는 것이 청각장애인의 기분을 체험해보는 것일까요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선천적으로 청각 장애를 가진 사람은 수화가 모국어입니다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한국어 자막이 마치 외국어 처럼 느껴진다고 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초부터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소리들림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이처럼 청인에게 한국어가 자연스럽듯이 청각장애인들에겐 수화가 가장 익숙한 언어입니다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1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수화를 제공하는 영상 컨텐츠가 부족하여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청각장애인들의 미디어 접근 장벽이 형성되고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청인들과의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격차가 발생하게 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이는 경제적 사회적 불균형의 원인으로 대두되고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68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저희가 제공할 솔루션은 기존의 영상에 자막과 수화를 제공하는 플레이어 앱입니다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1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예상 시나리오입니다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영상의 음성을 추출하여 텍스트로 변환합니다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변환된 텍스트의 형태소를 분석한 뒤 수화 문법에 맞도록 불필요한 품사를 제거하고 분류하는 과정을 거칩니다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해당 단어의 수화 애니메이션과 </a:t>
            </a:r>
            <a:r>
              <a:rPr lang="ko-KR" altLang="en-US" dirty="0" err="1"/>
              <a:t>매핑시켜</a:t>
            </a:r>
            <a:r>
              <a:rPr lang="ko-KR" altLang="en-US" dirty="0"/>
              <a:t> 줍니다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519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저희의 시스템 구조입니다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원하는 영상파일을 저장합니다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서버에 전송되어 음성데이터를 추출하고 클라우드에 저장됩니다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추출된 텍스트를 데이터 마이닝을 통해 분류하고 미리 추출한 수화 데이터와 매칭시킵니다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7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다음은 핵심기술입니다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Openpose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CMU(Carnegie Mellon University)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개발한 신체 추적 시스템으로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사람의 머리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팔다리 뿐만 아니라 얼굴과 손가락도 추적이 가능합니다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저희는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오픈포즈를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활용하여 동영상 형태의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동작을 추적하고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수화 데이터로 만들 예정입니다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30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두번째 기술은 음성인식입니다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음성인식이란 컴퓨터가 마이크와 같은 소리 센서를 통해 얻은 음향학적 신호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(acoustic speech signal)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단어나 문장으로 변환시키는 기술을 말합니다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저희는 구글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STT API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사용하며 영상의 음성을 텍스트로 변환합니다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6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0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556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921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155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901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1515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912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41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1292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75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6242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hyperlink" Target="https://commons.wikimedia.org/wiki/File:Cquote1_black.sv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4a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%ED%95%B8%EB%93%9C%ED%8F%B0-%EC%8A%A4%EB%A7%88%ED%8A%B8%ED%8F%B0-%EC%95%88-%EB%93%9C-%EB%A1%9C%EC%9D%B4%EB%93%9C-2649106/" TargetMode="Externa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12" Type="http://schemas.openxmlformats.org/officeDocument/2006/relationships/hyperlink" Target="https://pixabay.com/fr/notes-de-musique-musique-personnel-763194/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pixabay.com/en/video-play-multimedia-youtube-481821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10" Type="http://schemas.openxmlformats.org/officeDocument/2006/relationships/hyperlink" Target="https://pixabay.com/ko/%EC%9D%8C%ED%91%9C-%EC%9D%8C%EC%95%85-%EC%A7%81%EC%9B%90-763193/" TargetMode="Externa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wireless-signal-icon-image-vector-1119306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jp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DD8BB1F-1390-4789-B611-89979C81B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667" y="359968"/>
            <a:ext cx="3734666" cy="26854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ED6E28-C701-4B46-9C8F-7A4AA1F56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309" y="6043577"/>
            <a:ext cx="2410691" cy="814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C1718-9039-43EA-AEB1-5594A011F59E}"/>
              </a:ext>
            </a:extLst>
          </p:cNvPr>
          <p:cNvSpPr txBox="1"/>
          <p:nvPr/>
        </p:nvSpPr>
        <p:spPr>
          <a:xfrm>
            <a:off x="1049481" y="3459279"/>
            <a:ext cx="100930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i="1" dirty="0"/>
              <a:t>정보접근 및 의사소통에 대한 차별금지</a:t>
            </a:r>
            <a:r>
              <a:rPr lang="en-US" altLang="ko-KR" sz="3000" b="1" i="1" dirty="0"/>
              <a:t>(</a:t>
            </a:r>
            <a:r>
              <a:rPr lang="ko-KR" altLang="en-US" sz="3000" b="1" i="1" dirty="0"/>
              <a:t>법 제</a:t>
            </a:r>
            <a:r>
              <a:rPr lang="en-US" altLang="ko-KR" sz="3000" b="1" i="1" dirty="0"/>
              <a:t>20</a:t>
            </a:r>
            <a:r>
              <a:rPr lang="ko-KR" altLang="en-US" sz="3000" b="1" i="1" dirty="0"/>
              <a:t>조</a:t>
            </a:r>
            <a:r>
              <a:rPr lang="en-US" altLang="ko-KR" sz="3000" b="1" i="1" dirty="0"/>
              <a:t>, </a:t>
            </a:r>
            <a:r>
              <a:rPr lang="ko-KR" altLang="en-US" sz="3000" b="1" i="1" dirty="0"/>
              <a:t>제</a:t>
            </a:r>
            <a:r>
              <a:rPr lang="en-US" altLang="ko-KR" sz="3000" b="1" i="1" dirty="0"/>
              <a:t>21</a:t>
            </a:r>
            <a:r>
              <a:rPr lang="ko-KR" altLang="en-US" sz="3000" b="1" i="1" dirty="0"/>
              <a:t>조</a:t>
            </a:r>
            <a:r>
              <a:rPr lang="en-US" altLang="ko-KR" sz="3000" b="1" i="1" dirty="0"/>
              <a:t>)</a:t>
            </a:r>
          </a:p>
          <a:p>
            <a:endParaRPr lang="en-US" altLang="ko-KR" sz="2500" i="1" dirty="0"/>
          </a:p>
          <a:p>
            <a:r>
              <a:rPr lang="ko-KR" altLang="en-US" sz="2500" i="1" dirty="0"/>
              <a:t>공공기관 등이 생산</a:t>
            </a:r>
            <a:r>
              <a:rPr lang="en-US" altLang="ko-KR" sz="2500" i="1" dirty="0"/>
              <a:t>·</a:t>
            </a:r>
            <a:r>
              <a:rPr lang="ko-KR" altLang="en-US" sz="2500" i="1" dirty="0"/>
              <a:t>배포하는 웹사이트 및 간행물 등에 대한 장애인 </a:t>
            </a:r>
            <a:r>
              <a:rPr lang="ko-KR" altLang="en-US" sz="2500" b="1" i="1" dirty="0">
                <a:solidFill>
                  <a:srgbClr val="FF0000"/>
                </a:solidFill>
              </a:rPr>
              <a:t>접근성을 보장</a:t>
            </a:r>
            <a:r>
              <a:rPr lang="ko-KR" altLang="en-US" sz="2500" i="1" dirty="0"/>
              <a:t>해야 합니다</a:t>
            </a:r>
            <a:r>
              <a:rPr lang="en-US" altLang="ko-KR" sz="2500" i="1" dirty="0"/>
              <a:t>. </a:t>
            </a:r>
            <a:r>
              <a:rPr lang="ko-KR" altLang="en-US" sz="2500" i="1" dirty="0"/>
              <a:t>특히 방송업자는 폐쇄자막</a:t>
            </a:r>
            <a:r>
              <a:rPr lang="en-US" altLang="ko-KR" sz="2500" i="1" dirty="0"/>
              <a:t>, </a:t>
            </a:r>
            <a:r>
              <a:rPr lang="ko-KR" altLang="en-US" sz="2500" i="1" dirty="0"/>
              <a:t>수화방송</a:t>
            </a:r>
            <a:r>
              <a:rPr lang="en-US" altLang="ko-KR" sz="2500" i="1" dirty="0"/>
              <a:t>, </a:t>
            </a:r>
            <a:r>
              <a:rPr lang="ko-KR" altLang="en-US" sz="2500" i="1" dirty="0"/>
              <a:t>화면해설 등 </a:t>
            </a:r>
            <a:r>
              <a:rPr lang="ko-KR" altLang="en-US" sz="2500" b="1" i="1" dirty="0">
                <a:solidFill>
                  <a:srgbClr val="FF0000"/>
                </a:solidFill>
              </a:rPr>
              <a:t>장애인 시청편의 서비스를 제공</a:t>
            </a:r>
            <a:r>
              <a:rPr lang="ko-KR" altLang="en-US" sz="2500" i="1" dirty="0"/>
              <a:t>해야 합니다</a:t>
            </a:r>
            <a:r>
              <a:rPr lang="en-US" altLang="ko-KR" sz="2500" i="1" dirty="0"/>
              <a:t>.</a:t>
            </a:r>
            <a:endParaRPr lang="ko-KR" altLang="en-US" sz="2500" i="1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AC26E2C-D06F-436A-B292-BE2B0FC21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1409"/>
      </p:ext>
    </p:extLst>
  </p:cSld>
  <p:clrMapOvr>
    <a:masterClrMapping/>
  </p:clrMapOvr>
  <p:transition advTm="166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/>
          <p:nvPr/>
        </p:nvPicPr>
        <p:blipFill rotWithShape="1">
          <a:blip r:embed="rId5">
            <a:alphaModFix/>
          </a:blip>
          <a:srcRect l="41090" t="16400" r="30630" b="47700"/>
          <a:stretch>
            <a:fillRect/>
          </a:stretch>
        </p:blipFill>
        <p:spPr>
          <a:xfrm>
            <a:off x="53259" y="20782"/>
            <a:ext cx="1358380" cy="12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330874" y="332033"/>
            <a:ext cx="3647297" cy="8219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00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Jua"/>
              </a:rPr>
              <a:t>핵심기술</a:t>
            </a:r>
            <a:endParaRPr sz="500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Jua"/>
            </a:endParaRPr>
          </a:p>
        </p:txBody>
      </p:sp>
      <p:cxnSp>
        <p:nvCxnSpPr>
          <p:cNvPr id="21" name="Google Shape;251;p20">
            <a:extLst>
              <a:ext uri="{FF2B5EF4-FFF2-40B4-BE49-F238E27FC236}">
                <a16:creationId xmlns:a16="http://schemas.microsoft.com/office/drawing/2014/main" id="{5D45D53E-3E94-4291-8E7B-C84B40C1BE44}"/>
              </a:ext>
            </a:extLst>
          </p:cNvPr>
          <p:cNvCxnSpPr>
            <a:cxnSpLocks/>
          </p:cNvCxnSpPr>
          <p:nvPr/>
        </p:nvCxnSpPr>
        <p:spPr>
          <a:xfrm>
            <a:off x="-20828" y="1174736"/>
            <a:ext cx="12212828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108" name="Google Shape;108;p14"/>
          <p:cNvSpPr/>
          <p:nvPr/>
        </p:nvSpPr>
        <p:spPr>
          <a:xfrm rot="5400000">
            <a:off x="-482796" y="442692"/>
            <a:ext cx="1214794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" name="Google Shape;108;p14">
            <a:extLst>
              <a:ext uri="{FF2B5EF4-FFF2-40B4-BE49-F238E27FC236}">
                <a16:creationId xmlns:a16="http://schemas.microsoft.com/office/drawing/2014/main" id="{8A27393F-88CB-4B61-BA98-DC26737B597A}"/>
              </a:ext>
            </a:extLst>
          </p:cNvPr>
          <p:cNvSpPr/>
          <p:nvPr/>
        </p:nvSpPr>
        <p:spPr>
          <a:xfrm>
            <a:off x="-85725" y="6637820"/>
            <a:ext cx="12345792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6BE1E2-F4DA-44E3-A2D6-9F7039D79194}"/>
              </a:ext>
            </a:extLst>
          </p:cNvPr>
          <p:cNvGrpSpPr/>
          <p:nvPr/>
        </p:nvGrpSpPr>
        <p:grpSpPr>
          <a:xfrm>
            <a:off x="3614794" y="1507379"/>
            <a:ext cx="3589500" cy="4443726"/>
            <a:chOff x="3614794" y="1507379"/>
            <a:chExt cx="3589500" cy="444372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B85B3A9-E3CA-42AE-A8B5-0D2481E38D79}"/>
                </a:ext>
              </a:extLst>
            </p:cNvPr>
            <p:cNvGrpSpPr/>
            <p:nvPr/>
          </p:nvGrpSpPr>
          <p:grpSpPr>
            <a:xfrm>
              <a:off x="3614794" y="3431105"/>
              <a:ext cx="2520000" cy="2520000"/>
              <a:chOff x="3614794" y="3431105"/>
              <a:chExt cx="2520000" cy="252000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FB4A15E-E597-457D-8B14-043E1E365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7966" y="3934759"/>
                <a:ext cx="1612078" cy="1166622"/>
              </a:xfrm>
              <a:prstGeom prst="rect">
                <a:avLst/>
              </a:prstGeom>
            </p:spPr>
          </p:pic>
          <p:sp>
            <p:nvSpPr>
              <p:cNvPr id="16" name="Google Shape;230;p19">
                <a:extLst>
                  <a:ext uri="{FF2B5EF4-FFF2-40B4-BE49-F238E27FC236}">
                    <a16:creationId xmlns:a16="http://schemas.microsoft.com/office/drawing/2014/main" id="{BB34D4EC-6FC2-42FA-AE0F-462831B82A4A}"/>
                  </a:ext>
                </a:extLst>
              </p:cNvPr>
              <p:cNvSpPr/>
              <p:nvPr/>
            </p:nvSpPr>
            <p:spPr>
              <a:xfrm>
                <a:off x="3614794" y="3431105"/>
                <a:ext cx="2520000" cy="2520000"/>
              </a:xfrm>
              <a:prstGeom prst="flowChartConnector">
                <a:avLst/>
              </a:prstGeom>
              <a:noFill/>
              <a:ln w="190500" cap="flat" cmpd="sng">
                <a:solidFill>
                  <a:srgbClr val="F95F60">
                    <a:alpha val="69800"/>
                  </a:srgbClr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C2CDB81-EF84-47DE-95E5-929F6ED873B2}"/>
                </a:ext>
              </a:extLst>
            </p:cNvPr>
            <p:cNvGrpSpPr/>
            <p:nvPr/>
          </p:nvGrpSpPr>
          <p:grpSpPr>
            <a:xfrm>
              <a:off x="4684294" y="1507379"/>
              <a:ext cx="2520000" cy="2520000"/>
              <a:chOff x="4684294" y="1507379"/>
              <a:chExt cx="2520000" cy="2520000"/>
            </a:xfrm>
          </p:grpSpPr>
          <p:sp>
            <p:nvSpPr>
              <p:cNvPr id="12" name="Google Shape;228;p19">
                <a:extLst>
                  <a:ext uri="{FF2B5EF4-FFF2-40B4-BE49-F238E27FC236}">
                    <a16:creationId xmlns:a16="http://schemas.microsoft.com/office/drawing/2014/main" id="{ECBD5C13-7AF4-4690-BE1B-9F97902AF889}"/>
                  </a:ext>
                </a:extLst>
              </p:cNvPr>
              <p:cNvSpPr/>
              <p:nvPr/>
            </p:nvSpPr>
            <p:spPr>
              <a:xfrm>
                <a:off x="4684294" y="1507379"/>
                <a:ext cx="2520000" cy="2520000"/>
              </a:xfrm>
              <a:prstGeom prst="flowChartConnector">
                <a:avLst/>
              </a:prstGeom>
              <a:noFill/>
              <a:ln w="190500" cap="flat" cmpd="sng">
                <a:solidFill>
                  <a:srgbClr val="19D9BD">
                    <a:alpha val="69800"/>
                  </a:srgbClr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FBB2A0E-2FA9-4ACC-B221-3E57DDE6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4702" y="1723625"/>
                <a:ext cx="1839184" cy="1839184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21AAE4-F7F3-40AA-926F-B65D00970020}"/>
              </a:ext>
            </a:extLst>
          </p:cNvPr>
          <p:cNvGrpSpPr/>
          <p:nvPr/>
        </p:nvGrpSpPr>
        <p:grpSpPr>
          <a:xfrm>
            <a:off x="5753794" y="3422228"/>
            <a:ext cx="5080460" cy="2520000"/>
            <a:chOff x="5753794" y="3422228"/>
            <a:chExt cx="5080460" cy="25200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023EABE-00CB-4FAE-A3A0-606E8ACAE2B9}"/>
                </a:ext>
              </a:extLst>
            </p:cNvPr>
            <p:cNvGrpSpPr/>
            <p:nvPr/>
          </p:nvGrpSpPr>
          <p:grpSpPr>
            <a:xfrm>
              <a:off x="5753794" y="3422228"/>
              <a:ext cx="2520000" cy="2520000"/>
              <a:chOff x="5753794" y="3422228"/>
              <a:chExt cx="2520000" cy="25200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6819C49-9B2E-463F-ADE2-AAE7DFDD6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200" t="11811" b="21825"/>
              <a:stretch/>
            </p:blipFill>
            <p:spPr>
              <a:xfrm>
                <a:off x="6246979" y="4101293"/>
                <a:ext cx="1713427" cy="1225601"/>
              </a:xfrm>
              <a:prstGeom prst="rect">
                <a:avLst/>
              </a:prstGeom>
            </p:spPr>
          </p:pic>
          <p:sp>
            <p:nvSpPr>
              <p:cNvPr id="22" name="Google Shape;229;p19">
                <a:extLst>
                  <a:ext uri="{FF2B5EF4-FFF2-40B4-BE49-F238E27FC236}">
                    <a16:creationId xmlns:a16="http://schemas.microsoft.com/office/drawing/2014/main" id="{E12227F9-B842-4381-96A6-6428C86F2D3A}"/>
                  </a:ext>
                </a:extLst>
              </p:cNvPr>
              <p:cNvSpPr/>
              <p:nvPr/>
            </p:nvSpPr>
            <p:spPr>
              <a:xfrm>
                <a:off x="5753794" y="3422228"/>
                <a:ext cx="2520000" cy="2520000"/>
              </a:xfrm>
              <a:prstGeom prst="flowChartConnector">
                <a:avLst/>
              </a:prstGeom>
              <a:noFill/>
              <a:ln w="190500" cap="flat" cmpd="sng">
                <a:solidFill>
                  <a:srgbClr val="FFC000">
                    <a:alpha val="69800"/>
                  </a:srgbClr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1060A-3CD6-4EAC-8ED8-F1FD196A3992}"/>
                </a:ext>
              </a:extLst>
            </p:cNvPr>
            <p:cNvSpPr txBox="1"/>
            <p:nvPr/>
          </p:nvSpPr>
          <p:spPr>
            <a:xfrm>
              <a:off x="8819320" y="4475566"/>
              <a:ext cx="201493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latin typeface="+mn-lt"/>
                </a:rPr>
                <a:t>형태소 분석</a:t>
              </a: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8124529D-E1C2-4974-B950-126AC75A3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93590"/>
      </p:ext>
    </p:extLst>
  </p:cSld>
  <p:clrMapOvr>
    <a:masterClrMapping/>
  </p:clrMapOvr>
  <p:transition advTm="195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>
            <a:spLocks noGrp="1"/>
          </p:cNvSpPr>
          <p:nvPr>
            <p:ph type="ctrTitle"/>
          </p:nvPr>
        </p:nvSpPr>
        <p:spPr>
          <a:xfrm>
            <a:off x="6196596" y="2366625"/>
            <a:ext cx="4809395" cy="24708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8000" dirty="0">
                <a:solidFill>
                  <a:srgbClr val="F95F60"/>
                </a:solidFill>
                <a:latin typeface="배달의민족 주아"/>
                <a:ea typeface="배달의민족 주아"/>
                <a:cs typeface="Jua"/>
                <a:sym typeface="Jua"/>
              </a:rPr>
              <a:t>Thank you</a:t>
            </a:r>
            <a:br>
              <a:rPr lang="en-US" sz="8000" dirty="0">
                <a:solidFill>
                  <a:srgbClr val="F95F60"/>
                </a:solidFill>
                <a:latin typeface="배달의민족 주아"/>
                <a:ea typeface="배달의민족 주아"/>
                <a:cs typeface="Jua"/>
                <a:sym typeface="Jua"/>
              </a:rPr>
            </a:br>
            <a:r>
              <a:rPr lang="en-US" sz="8000" dirty="0">
                <a:solidFill>
                  <a:srgbClr val="F95F60"/>
                </a:solidFill>
                <a:latin typeface="배달의민족 주아"/>
                <a:ea typeface="배달의민족 주아"/>
                <a:cs typeface="Jua"/>
                <a:sym typeface="Jua"/>
              </a:rPr>
              <a:t>Q</a:t>
            </a:r>
            <a:r>
              <a:rPr lang="en-US" sz="8000" dirty="0">
                <a:latin typeface="배달의민족 주아"/>
                <a:ea typeface="배달의민족 주아"/>
                <a:cs typeface="Jua"/>
                <a:sym typeface="Jua"/>
              </a:rPr>
              <a:t> &amp; </a:t>
            </a:r>
            <a:r>
              <a:rPr lang="en-US" sz="8000" dirty="0">
                <a:solidFill>
                  <a:srgbClr val="19D9BD"/>
                </a:solidFill>
                <a:latin typeface="배달의민족 주아"/>
                <a:ea typeface="배달의민족 주아"/>
                <a:cs typeface="Jua"/>
                <a:sym typeface="Jua"/>
              </a:rPr>
              <a:t>A</a:t>
            </a:r>
            <a:endParaRPr sz="8000" dirty="0">
              <a:solidFill>
                <a:srgbClr val="19D9BD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pic>
        <p:nvPicPr>
          <p:cNvPr id="280" name="Google Shape;280;p22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81703" y="1502569"/>
            <a:ext cx="4198938" cy="41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/>
          <p:nvPr/>
        </p:nvSpPr>
        <p:spPr>
          <a:xfrm>
            <a:off x="-1893001" y="119517"/>
            <a:ext cx="6726145" cy="6584855"/>
          </a:xfrm>
          <a:prstGeom prst="ellipse">
            <a:avLst/>
          </a:prstGeom>
          <a:noFill/>
          <a:ln w="57150" cap="flat" cmpd="sng">
            <a:solidFill>
              <a:srgbClr val="FF4D4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-2071371" y="-24229"/>
            <a:ext cx="7062471" cy="6872346"/>
          </a:xfrm>
          <a:prstGeom prst="ellipse">
            <a:avLst/>
          </a:prstGeom>
          <a:noFill/>
          <a:ln w="57150" cap="flat" cmpd="sng">
            <a:solidFill>
              <a:srgbClr val="00DCB6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83" name="Google Shape;283;p22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11005991" y="5818167"/>
            <a:ext cx="1186009" cy="9636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0;p13">
            <a:extLst>
              <a:ext uri="{FF2B5EF4-FFF2-40B4-BE49-F238E27FC236}">
                <a16:creationId xmlns:a16="http://schemas.microsoft.com/office/drawing/2014/main" id="{662E5027-5DE6-4182-A7D4-FFACBF6EF7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80641" y="625667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 dirty="0" err="1">
                <a:latin typeface="배달의민족 주아"/>
                <a:ea typeface="배달의민족 주아"/>
                <a:cs typeface="Jua"/>
                <a:sym typeface="Jua"/>
              </a:rPr>
              <a:t>윤지은</a:t>
            </a:r>
            <a:r>
              <a:rPr lang="en-US" dirty="0">
                <a:latin typeface="배달의민족 주아"/>
                <a:ea typeface="배달의민족 주아"/>
                <a:cs typeface="Jua"/>
                <a:sym typeface="Jua"/>
              </a:rPr>
              <a:t> 정창회 </a:t>
            </a:r>
            <a:r>
              <a:rPr lang="en-US" dirty="0" err="1">
                <a:latin typeface="배달의민족 주아"/>
                <a:ea typeface="배달의민족 주아"/>
                <a:cs typeface="Jua"/>
                <a:sym typeface="Jua"/>
              </a:rPr>
              <a:t>이희지</a:t>
            </a:r>
            <a:r>
              <a:rPr lang="en-US" dirty="0">
                <a:latin typeface="배달의민족 주아"/>
                <a:ea typeface="배달의민족 주아"/>
                <a:cs typeface="Jua"/>
                <a:sym typeface="Jua"/>
              </a:rPr>
              <a:t> </a:t>
            </a:r>
            <a:r>
              <a:rPr lang="en-US" dirty="0" err="1">
                <a:latin typeface="배달의민족 주아"/>
                <a:ea typeface="배달의민족 주아"/>
                <a:cs typeface="Jua"/>
                <a:sym typeface="Jua"/>
              </a:rPr>
              <a:t>배진영</a:t>
            </a:r>
            <a:r>
              <a:rPr lang="en-US" dirty="0">
                <a:latin typeface="배달의민족 주아"/>
                <a:ea typeface="배달의민족 주아"/>
                <a:cs typeface="Jua"/>
                <a:sym typeface="Jua"/>
              </a:rPr>
              <a:t> </a:t>
            </a:r>
            <a:r>
              <a:rPr lang="en-US" dirty="0" err="1">
                <a:latin typeface="배달의민족 주아"/>
                <a:ea typeface="배달의민족 주아"/>
                <a:cs typeface="Jua"/>
                <a:sym typeface="Jua"/>
              </a:rPr>
              <a:t>축이림</a:t>
            </a:r>
            <a:endParaRPr dirty="0"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3EAEBA7-948B-41EE-A047-144F5DDAA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2D1620-1E3E-4A01-B2F5-A31A6BBA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72" y="1548844"/>
            <a:ext cx="10756054" cy="27316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3F4251-FDF6-4163-9C5B-1F99FBC97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28" y="723302"/>
            <a:ext cx="10460943" cy="8255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42C96-ECAD-4E98-938D-CE367A8EA436}"/>
              </a:ext>
            </a:extLst>
          </p:cNvPr>
          <p:cNvSpPr txBox="1"/>
          <p:nvPr/>
        </p:nvSpPr>
        <p:spPr>
          <a:xfrm>
            <a:off x="1433944" y="4528621"/>
            <a:ext cx="9324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i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'2017 </a:t>
            </a:r>
            <a:r>
              <a:rPr lang="ko-KR" altLang="en-US" sz="2500" i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디지털정보격차 실태조사</a:t>
            </a:r>
            <a:r>
              <a:rPr lang="en-US" altLang="ko-KR" sz="2500" i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'</a:t>
            </a:r>
            <a:r>
              <a:rPr lang="ko-KR" altLang="en-US" sz="2500" i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결과에 따르면 </a:t>
            </a:r>
            <a:endParaRPr lang="en-US" altLang="ko-KR" sz="2500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2500" i="1" dirty="0">
              <a:latin typeface="+mj-ea"/>
              <a:ea typeface="+mj-ea"/>
            </a:endParaRPr>
          </a:p>
          <a:p>
            <a:pPr algn="ctr"/>
            <a:r>
              <a:rPr lang="ko-KR" altLang="en-US" sz="3000" i="1" dirty="0">
                <a:latin typeface="+mj-ea"/>
                <a:ea typeface="+mj-ea"/>
              </a:rPr>
              <a:t>장애인 정보화 역량은 비장애인의 </a:t>
            </a:r>
            <a:r>
              <a:rPr lang="ko-KR" altLang="en-US" sz="3000" b="1" i="1" dirty="0">
                <a:solidFill>
                  <a:srgbClr val="FF0000"/>
                </a:solidFill>
                <a:latin typeface="+mj-ea"/>
                <a:ea typeface="+mj-ea"/>
              </a:rPr>
              <a:t>절반 수준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7584A3-874A-4814-94ED-4D789E578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926" y="6365828"/>
            <a:ext cx="2660073" cy="4921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4107BD0-91CD-4640-B9D8-49AD1EA53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66694" y="5106083"/>
            <a:ext cx="429874" cy="32240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13D8551-7B6B-4069-B346-3CDAEF3D4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0800000">
            <a:off x="10010369" y="5190341"/>
            <a:ext cx="429874" cy="322406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ECC5D302-4012-4872-BB79-C6F9C7E86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60645"/>
      </p:ext>
    </p:extLst>
  </p:cSld>
  <p:clrMapOvr>
    <a:masterClrMapping/>
  </p:clrMapOvr>
  <p:transition advTm="267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인트로영상">
            <a:hlinkClick r:id="" action="ppaction://media"/>
            <a:extLst>
              <a:ext uri="{FF2B5EF4-FFF2-40B4-BE49-F238E27FC236}">
                <a16:creationId xmlns:a16="http://schemas.microsoft.com/office/drawing/2014/main" id="{D0556309-A669-4133-99E0-B3F6439AF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2646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1F16DB2D-E97C-47D6-92F3-EACDCE5DE0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50024"/>
      </p:ext>
    </p:extLst>
  </p:cSld>
  <p:clrMapOvr>
    <a:masterClrMapping/>
  </p:clrMapOvr>
  <p:transition advTm="402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52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415" objId="11"/>
        <p14:stopEvt time="35885" objId="11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/>
          <p:nvPr/>
        </p:nvPicPr>
        <p:blipFill rotWithShape="1">
          <a:blip r:embed="rId6">
            <a:alphaModFix/>
          </a:blip>
          <a:srcRect l="41090" t="16400" r="30630" b="47700"/>
          <a:stretch>
            <a:fillRect/>
          </a:stretch>
        </p:blipFill>
        <p:spPr>
          <a:xfrm>
            <a:off x="53259" y="20782"/>
            <a:ext cx="1358380" cy="12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330874" y="332033"/>
            <a:ext cx="3647297" cy="8219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Jua"/>
              </a:rPr>
              <a:t>Problem</a:t>
            </a:r>
            <a:endParaRPr sz="500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Jua"/>
            </a:endParaRPr>
          </a:p>
        </p:txBody>
      </p:sp>
      <p:cxnSp>
        <p:nvCxnSpPr>
          <p:cNvPr id="21" name="Google Shape;251;p20">
            <a:extLst>
              <a:ext uri="{FF2B5EF4-FFF2-40B4-BE49-F238E27FC236}">
                <a16:creationId xmlns:a16="http://schemas.microsoft.com/office/drawing/2014/main" id="{5D45D53E-3E94-4291-8E7B-C84B40C1BE44}"/>
              </a:ext>
            </a:extLst>
          </p:cNvPr>
          <p:cNvCxnSpPr>
            <a:cxnSpLocks/>
          </p:cNvCxnSpPr>
          <p:nvPr/>
        </p:nvCxnSpPr>
        <p:spPr>
          <a:xfrm>
            <a:off x="-20828" y="1174736"/>
            <a:ext cx="12212828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108" name="Google Shape;108;p14"/>
          <p:cNvSpPr/>
          <p:nvPr/>
        </p:nvSpPr>
        <p:spPr>
          <a:xfrm rot="5400000">
            <a:off x="-482796" y="442692"/>
            <a:ext cx="1214794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" name="Google Shape;108;p14">
            <a:extLst>
              <a:ext uri="{FF2B5EF4-FFF2-40B4-BE49-F238E27FC236}">
                <a16:creationId xmlns:a16="http://schemas.microsoft.com/office/drawing/2014/main" id="{8A27393F-88CB-4B61-BA98-DC26737B597A}"/>
              </a:ext>
            </a:extLst>
          </p:cNvPr>
          <p:cNvSpPr/>
          <p:nvPr/>
        </p:nvSpPr>
        <p:spPr>
          <a:xfrm>
            <a:off x="-85725" y="6637820"/>
            <a:ext cx="12345792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5" name="Google Shape;103;p14">
            <a:extLst>
              <a:ext uri="{FF2B5EF4-FFF2-40B4-BE49-F238E27FC236}">
                <a16:creationId xmlns:a16="http://schemas.microsoft.com/office/drawing/2014/main" id="{D9803270-63EE-42BB-A0E8-20849C32CA08}"/>
              </a:ext>
            </a:extLst>
          </p:cNvPr>
          <p:cNvSpPr/>
          <p:nvPr/>
        </p:nvSpPr>
        <p:spPr>
          <a:xfrm>
            <a:off x="1330874" y="2263234"/>
            <a:ext cx="704850" cy="6989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95F6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0" i="0" u="none" strike="noStrike" cap="none" dirty="0">
                <a:solidFill>
                  <a:srgbClr val="F95F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1</a:t>
            </a:r>
            <a:endParaRPr sz="4000" b="0" i="0" u="none" strike="noStrike" cap="none" dirty="0">
              <a:solidFill>
                <a:srgbClr val="F95F6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8" name="Google Shape;109;p14">
            <a:extLst>
              <a:ext uri="{FF2B5EF4-FFF2-40B4-BE49-F238E27FC236}">
                <a16:creationId xmlns:a16="http://schemas.microsoft.com/office/drawing/2014/main" id="{C2E0E42F-DFED-4BDF-AAA3-E925CFC9E3B0}"/>
              </a:ext>
            </a:extLst>
          </p:cNvPr>
          <p:cNvSpPr txBox="1"/>
          <p:nvPr/>
        </p:nvSpPr>
        <p:spPr>
          <a:xfrm>
            <a:off x="12094124" y="2347866"/>
            <a:ext cx="5736462" cy="51074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Jua"/>
                <a:sym typeface="Jua"/>
              </a:rPr>
              <a:t>수화 제공 </a:t>
            </a:r>
            <a:r>
              <a:rPr lang="ko-KR" altLang="en-US" sz="2800" b="1" dirty="0">
                <a:solidFill>
                  <a:srgbClr val="F95F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Jua"/>
                <a:sym typeface="Jua"/>
              </a:rPr>
              <a:t>영상 컨텐츠의 부족 </a:t>
            </a:r>
            <a:endParaRPr sz="2800" b="1" i="0" u="none" strike="noStrike" cap="none" dirty="0">
              <a:solidFill>
                <a:srgbClr val="F95F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Jua"/>
              <a:sym typeface="Jua"/>
            </a:endParaRPr>
          </a:p>
        </p:txBody>
      </p:sp>
      <p:sp>
        <p:nvSpPr>
          <p:cNvPr id="16" name="Google Shape;104;p14">
            <a:extLst>
              <a:ext uri="{FF2B5EF4-FFF2-40B4-BE49-F238E27FC236}">
                <a16:creationId xmlns:a16="http://schemas.microsoft.com/office/drawing/2014/main" id="{6D722925-63EA-4932-B755-9B85DE7C8818}"/>
              </a:ext>
            </a:extLst>
          </p:cNvPr>
          <p:cNvSpPr/>
          <p:nvPr/>
        </p:nvSpPr>
        <p:spPr>
          <a:xfrm>
            <a:off x="1330874" y="3505270"/>
            <a:ext cx="704850" cy="6989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0" i="0" u="none" strike="noStrike" cap="none" dirty="0">
                <a:solidFill>
                  <a:srgbClr val="19D9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2</a:t>
            </a:r>
            <a:endParaRPr sz="4000" b="0" i="0" u="none" strike="noStrike" cap="none" dirty="0">
              <a:solidFill>
                <a:srgbClr val="19D9BD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9" name="Google Shape;110;p14">
            <a:extLst>
              <a:ext uri="{FF2B5EF4-FFF2-40B4-BE49-F238E27FC236}">
                <a16:creationId xmlns:a16="http://schemas.microsoft.com/office/drawing/2014/main" id="{DDF291D9-3F78-483A-84A4-BD01E1F80DB9}"/>
              </a:ext>
            </a:extLst>
          </p:cNvPr>
          <p:cNvSpPr txBox="1"/>
          <p:nvPr/>
        </p:nvSpPr>
        <p:spPr>
          <a:xfrm>
            <a:off x="12094124" y="3594764"/>
            <a:ext cx="5908361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defRPr/>
            </a:pPr>
            <a:r>
              <a:rPr lang="ko-KR" altLang="en-US" sz="28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Jua"/>
                <a:sym typeface="Jua"/>
              </a:rPr>
              <a:t>청각장애인들의 </a:t>
            </a:r>
            <a:r>
              <a:rPr lang="ko-KR" altLang="en-US" sz="2800" b="1" i="0" u="none" strike="noStrike" cap="none" dirty="0">
                <a:solidFill>
                  <a:srgbClr val="F95F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Jua"/>
                <a:sym typeface="Jua"/>
              </a:rPr>
              <a:t>미디어 접근 장벽</a:t>
            </a:r>
            <a:endParaRPr sz="2800" b="1" i="0" u="none" strike="noStrike" cap="none" dirty="0">
              <a:solidFill>
                <a:srgbClr val="F95F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Jua"/>
              <a:sym typeface="Jua"/>
            </a:endParaRPr>
          </a:p>
        </p:txBody>
      </p:sp>
      <p:sp>
        <p:nvSpPr>
          <p:cNvPr id="22" name="Google Shape;103;p14">
            <a:extLst>
              <a:ext uri="{FF2B5EF4-FFF2-40B4-BE49-F238E27FC236}">
                <a16:creationId xmlns:a16="http://schemas.microsoft.com/office/drawing/2014/main" id="{BD760F3A-A9D1-41DC-828E-32B5FFA3B56B}"/>
              </a:ext>
            </a:extLst>
          </p:cNvPr>
          <p:cNvSpPr/>
          <p:nvPr/>
        </p:nvSpPr>
        <p:spPr>
          <a:xfrm>
            <a:off x="1330874" y="4747306"/>
            <a:ext cx="704850" cy="6989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95F6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0" i="0" u="none" strike="noStrike" cap="none" dirty="0">
                <a:solidFill>
                  <a:srgbClr val="F95F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3</a:t>
            </a:r>
            <a:endParaRPr sz="4000" b="0" i="0" u="none" strike="noStrike" cap="none" dirty="0">
              <a:solidFill>
                <a:srgbClr val="F95F6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3" name="Google Shape;109;p14">
            <a:extLst>
              <a:ext uri="{FF2B5EF4-FFF2-40B4-BE49-F238E27FC236}">
                <a16:creationId xmlns:a16="http://schemas.microsoft.com/office/drawing/2014/main" id="{AF58B900-A020-4A54-B63A-32CDB02F31B6}"/>
              </a:ext>
            </a:extLst>
          </p:cNvPr>
          <p:cNvSpPr txBox="1"/>
          <p:nvPr/>
        </p:nvSpPr>
        <p:spPr>
          <a:xfrm>
            <a:off x="12094124" y="4831938"/>
            <a:ext cx="5656476" cy="51074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defRPr/>
            </a:pPr>
            <a:r>
              <a:rPr lang="ko-KR" altLang="en-US" sz="28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Jua"/>
                <a:sym typeface="Jua"/>
              </a:rPr>
              <a:t>청인들과의</a:t>
            </a:r>
            <a:r>
              <a:rPr lang="ko-KR" altLang="en-US" sz="2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Jua"/>
                <a:sym typeface="Jua"/>
              </a:rPr>
              <a:t> </a:t>
            </a:r>
            <a:r>
              <a:rPr lang="ko-KR" altLang="en-US" sz="2800" b="1" dirty="0">
                <a:solidFill>
                  <a:srgbClr val="F95F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Jua"/>
                <a:sym typeface="Jua"/>
              </a:rPr>
              <a:t>정보 격차 </a:t>
            </a:r>
            <a:r>
              <a:rPr lang="ko-KR" altLang="en-US" sz="2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Jua"/>
                <a:sym typeface="Jua"/>
              </a:rPr>
              <a:t>발생</a:t>
            </a:r>
            <a:endParaRPr sz="280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Jua"/>
              <a:sym typeface="Jua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4A54045-5587-4E84-A28B-10A6E8C5B2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709015"/>
      </p:ext>
    </p:extLst>
  </p:cSld>
  <p:clrMapOvr>
    <a:masterClrMapping/>
  </p:clrMapOvr>
  <p:transition advTm="145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-0.81302 3.7037E-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-0.8177 -0.0002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-0.8155 3.33333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" grpId="0"/>
      <p:bldP spid="19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/>
          <p:nvPr/>
        </p:nvPicPr>
        <p:blipFill rotWithShape="1">
          <a:blip r:embed="rId5">
            <a:alphaModFix/>
          </a:blip>
          <a:srcRect l="41090" t="16400" r="30630" b="47700"/>
          <a:stretch>
            <a:fillRect/>
          </a:stretch>
        </p:blipFill>
        <p:spPr>
          <a:xfrm>
            <a:off x="53259" y="20782"/>
            <a:ext cx="1358380" cy="12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330874" y="332033"/>
            <a:ext cx="3647297" cy="8219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Jua"/>
              </a:rPr>
              <a:t>Solution</a:t>
            </a:r>
            <a:endParaRPr sz="500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Jua"/>
            </a:endParaRPr>
          </a:p>
        </p:txBody>
      </p:sp>
      <p:cxnSp>
        <p:nvCxnSpPr>
          <p:cNvPr id="21" name="Google Shape;251;p20">
            <a:extLst>
              <a:ext uri="{FF2B5EF4-FFF2-40B4-BE49-F238E27FC236}">
                <a16:creationId xmlns:a16="http://schemas.microsoft.com/office/drawing/2014/main" id="{5D45D53E-3E94-4291-8E7B-C84B40C1BE44}"/>
              </a:ext>
            </a:extLst>
          </p:cNvPr>
          <p:cNvCxnSpPr>
            <a:cxnSpLocks/>
          </p:cNvCxnSpPr>
          <p:nvPr/>
        </p:nvCxnSpPr>
        <p:spPr>
          <a:xfrm>
            <a:off x="-20828" y="1174736"/>
            <a:ext cx="12212828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108" name="Google Shape;108;p14"/>
          <p:cNvSpPr/>
          <p:nvPr/>
        </p:nvSpPr>
        <p:spPr>
          <a:xfrm rot="5400000">
            <a:off x="-482796" y="442692"/>
            <a:ext cx="1214794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" name="Google Shape;108;p14">
            <a:extLst>
              <a:ext uri="{FF2B5EF4-FFF2-40B4-BE49-F238E27FC236}">
                <a16:creationId xmlns:a16="http://schemas.microsoft.com/office/drawing/2014/main" id="{8A27393F-88CB-4B61-BA98-DC26737B597A}"/>
              </a:ext>
            </a:extLst>
          </p:cNvPr>
          <p:cNvSpPr/>
          <p:nvPr/>
        </p:nvSpPr>
        <p:spPr>
          <a:xfrm>
            <a:off x="-85725" y="6637820"/>
            <a:ext cx="12345792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1BCC1D-7DCB-4AC6-96DA-0D86C530C1B1}"/>
              </a:ext>
            </a:extLst>
          </p:cNvPr>
          <p:cNvGrpSpPr/>
          <p:nvPr/>
        </p:nvGrpSpPr>
        <p:grpSpPr>
          <a:xfrm>
            <a:off x="653156" y="2503027"/>
            <a:ext cx="10864860" cy="3085094"/>
            <a:chOff x="653156" y="2503027"/>
            <a:chExt cx="10864860" cy="308509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A0AA6D6-A2B6-48B1-9A66-4EE0832DB5D7}"/>
                </a:ext>
              </a:extLst>
            </p:cNvPr>
            <p:cNvGrpSpPr/>
            <p:nvPr/>
          </p:nvGrpSpPr>
          <p:grpSpPr>
            <a:xfrm>
              <a:off x="653156" y="2503027"/>
              <a:ext cx="3105426" cy="3074704"/>
              <a:chOff x="1198253" y="1891647"/>
              <a:chExt cx="3105426" cy="3074704"/>
            </a:xfrm>
          </p:grpSpPr>
          <p:pic>
            <p:nvPicPr>
              <p:cNvPr id="14" name="Google Shape;162;p16">
                <a:extLst>
                  <a:ext uri="{FF2B5EF4-FFF2-40B4-BE49-F238E27FC236}">
                    <a16:creationId xmlns:a16="http://schemas.microsoft.com/office/drawing/2014/main" id="{A2D36E5C-D74B-4073-8799-34380F894436}"/>
                  </a:ext>
                </a:extLst>
              </p:cNvPr>
              <p:cNvPicPr/>
              <p:nvPr/>
            </p:nvPicPr>
            <p:blipFill rotWithShape="1">
              <a:blip r:embed="rId6">
                <a:alphaModFix/>
              </a:blip>
              <a:srcRect/>
              <a:stretch>
                <a:fillRect/>
              </a:stretch>
            </p:blipFill>
            <p:spPr>
              <a:xfrm>
                <a:off x="1849061" y="2755686"/>
                <a:ext cx="1793483" cy="136753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3867C84-01BD-429C-8A5D-01D41E05AE70}"/>
                  </a:ext>
                </a:extLst>
              </p:cNvPr>
              <p:cNvGrpSpPr/>
              <p:nvPr/>
            </p:nvGrpSpPr>
            <p:grpSpPr>
              <a:xfrm>
                <a:off x="1198253" y="1891647"/>
                <a:ext cx="3105426" cy="3074704"/>
                <a:chOff x="1198253" y="1891647"/>
                <a:chExt cx="3105426" cy="3074704"/>
              </a:xfrm>
            </p:grpSpPr>
            <p:sp>
              <p:nvSpPr>
                <p:cNvPr id="20" name="Google Shape;163;p16">
                  <a:extLst>
                    <a:ext uri="{FF2B5EF4-FFF2-40B4-BE49-F238E27FC236}">
                      <a16:creationId xmlns:a16="http://schemas.microsoft.com/office/drawing/2014/main" id="{8BE783F1-B036-420F-9848-7B4A4EAFAC01}"/>
                    </a:ext>
                  </a:extLst>
                </p:cNvPr>
                <p:cNvSpPr/>
                <p:nvPr/>
              </p:nvSpPr>
              <p:spPr>
                <a:xfrm>
                  <a:off x="1849061" y="2755686"/>
                  <a:ext cx="1793483" cy="1367531"/>
                </a:xfrm>
                <a:prstGeom prst="rect">
                  <a:avLst/>
                </a:prstGeom>
                <a:solidFill>
                  <a:schemeClr val="lt1">
                    <a:alpha val="48630"/>
                  </a:schemeClr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24" name="Google Shape;164;p16">
                  <a:extLst>
                    <a:ext uri="{FF2B5EF4-FFF2-40B4-BE49-F238E27FC236}">
                      <a16:creationId xmlns:a16="http://schemas.microsoft.com/office/drawing/2014/main" id="{1B34CE06-10CF-4380-936E-99F268979F0A}"/>
                    </a:ext>
                  </a:extLst>
                </p:cNvPr>
                <p:cNvSpPr/>
                <p:nvPr/>
              </p:nvSpPr>
              <p:spPr>
                <a:xfrm>
                  <a:off x="1274454" y="1996414"/>
                  <a:ext cx="2943500" cy="2886075"/>
                </a:xfrm>
                <a:prstGeom prst="flowChartConnector">
                  <a:avLst/>
                </a:prstGeom>
                <a:noFill/>
                <a:ln w="57150" cap="flat" cmpd="sng">
                  <a:solidFill>
                    <a:srgbClr val="F95F60"/>
                  </a:solidFill>
                  <a:prstDash val="solid"/>
                  <a:miter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25" name="Google Shape;165;p16">
                  <a:extLst>
                    <a:ext uri="{FF2B5EF4-FFF2-40B4-BE49-F238E27FC236}">
                      <a16:creationId xmlns:a16="http://schemas.microsoft.com/office/drawing/2014/main" id="{6D6EA9CE-F143-4BE7-AD1B-9D4D3913E567}"/>
                    </a:ext>
                  </a:extLst>
                </p:cNvPr>
                <p:cNvSpPr/>
                <p:nvPr/>
              </p:nvSpPr>
              <p:spPr>
                <a:xfrm>
                  <a:off x="1198253" y="1891647"/>
                  <a:ext cx="3105426" cy="3074704"/>
                </a:xfrm>
                <a:prstGeom prst="flowChartConnector">
                  <a:avLst/>
                </a:prstGeom>
                <a:noFill/>
                <a:ln w="57150" cap="flat" cmpd="sng">
                  <a:solidFill>
                    <a:srgbClr val="19D9BD"/>
                  </a:solidFill>
                  <a:prstDash val="solid"/>
                  <a:miter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3B5E74-654A-4C6B-885C-9F9B5787D3DB}"/>
                </a:ext>
              </a:extLst>
            </p:cNvPr>
            <p:cNvGrpSpPr/>
            <p:nvPr/>
          </p:nvGrpSpPr>
          <p:grpSpPr>
            <a:xfrm>
              <a:off x="8412590" y="2513417"/>
              <a:ext cx="3105426" cy="3074704"/>
              <a:chOff x="8412590" y="2506148"/>
              <a:chExt cx="3105426" cy="3074704"/>
            </a:xfrm>
          </p:grpSpPr>
          <p:sp>
            <p:nvSpPr>
              <p:cNvPr id="38" name="Google Shape;164;p16">
                <a:extLst>
                  <a:ext uri="{FF2B5EF4-FFF2-40B4-BE49-F238E27FC236}">
                    <a16:creationId xmlns:a16="http://schemas.microsoft.com/office/drawing/2014/main" id="{FCEE53C4-3AE9-44E3-B7C2-630AE9B3144B}"/>
                  </a:ext>
                </a:extLst>
              </p:cNvPr>
              <p:cNvSpPr/>
              <p:nvPr/>
            </p:nvSpPr>
            <p:spPr>
              <a:xfrm>
                <a:off x="8488791" y="2610915"/>
                <a:ext cx="2943500" cy="2886075"/>
              </a:xfrm>
              <a:prstGeom prst="flowChartConnector">
                <a:avLst/>
              </a:prstGeom>
              <a:noFill/>
              <a:ln w="57150" cap="flat" cmpd="sng">
                <a:solidFill>
                  <a:srgbClr val="F95F60"/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39" name="Google Shape;165;p16">
                <a:extLst>
                  <a:ext uri="{FF2B5EF4-FFF2-40B4-BE49-F238E27FC236}">
                    <a16:creationId xmlns:a16="http://schemas.microsoft.com/office/drawing/2014/main" id="{0EA5711B-4F4B-4EF6-A978-ED15578E5679}"/>
                  </a:ext>
                </a:extLst>
              </p:cNvPr>
              <p:cNvSpPr/>
              <p:nvPr/>
            </p:nvSpPr>
            <p:spPr>
              <a:xfrm>
                <a:off x="8412590" y="2506148"/>
                <a:ext cx="3105426" cy="3074704"/>
              </a:xfrm>
              <a:prstGeom prst="flowChartConnector">
                <a:avLst/>
              </a:prstGeom>
              <a:noFill/>
              <a:ln w="57150" cap="flat" cmpd="sng">
                <a:solidFill>
                  <a:srgbClr val="19D9BD"/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pic>
            <p:nvPicPr>
              <p:cNvPr id="35" name="Google Shape;171;p16">
                <a:extLst>
                  <a:ext uri="{FF2B5EF4-FFF2-40B4-BE49-F238E27FC236}">
                    <a16:creationId xmlns:a16="http://schemas.microsoft.com/office/drawing/2014/main" id="{8B07B41F-70B5-435B-AF4D-BEBF78FBE6FD}"/>
                  </a:ext>
                </a:extLst>
              </p:cNvPr>
              <p:cNvPicPr/>
              <p:nvPr/>
            </p:nvPicPr>
            <p:blipFill rotWithShape="1">
              <a:blip r:embed="rId7">
                <a:alphaModFix/>
              </a:blip>
              <a:srcRect/>
              <a:stretch>
                <a:fillRect/>
              </a:stretch>
            </p:blipFill>
            <p:spPr>
              <a:xfrm>
                <a:off x="9390161" y="3323667"/>
                <a:ext cx="1175559" cy="1447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10AF1D8-F060-4B23-8E16-37DE0CE70DB9}"/>
                </a:ext>
              </a:extLst>
            </p:cNvPr>
            <p:cNvGrpSpPr/>
            <p:nvPr/>
          </p:nvGrpSpPr>
          <p:grpSpPr>
            <a:xfrm>
              <a:off x="4532873" y="2503027"/>
              <a:ext cx="3105426" cy="3074704"/>
              <a:chOff x="4532873" y="2473091"/>
              <a:chExt cx="3105426" cy="3074704"/>
            </a:xfrm>
          </p:grpSpPr>
          <p:pic>
            <p:nvPicPr>
              <p:cNvPr id="29" name="Google Shape;170;p16">
                <a:extLst>
                  <a:ext uri="{FF2B5EF4-FFF2-40B4-BE49-F238E27FC236}">
                    <a16:creationId xmlns:a16="http://schemas.microsoft.com/office/drawing/2014/main" id="{9EEC3892-39D7-436E-BAD3-8595D9D7F4AE}"/>
                  </a:ext>
                </a:extLst>
              </p:cNvPr>
              <p:cNvPicPr/>
              <p:nvPr/>
            </p:nvPicPr>
            <p:blipFill rotWithShape="1">
              <a:blip r:embed="rId8">
                <a:alphaModFix/>
              </a:blip>
              <a:srcRect/>
              <a:stretch>
                <a:fillRect/>
              </a:stretch>
            </p:blipFill>
            <p:spPr>
              <a:xfrm>
                <a:off x="5087012" y="3046128"/>
                <a:ext cx="2010497" cy="1949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" name="Google Shape;164;p16">
                <a:extLst>
                  <a:ext uri="{FF2B5EF4-FFF2-40B4-BE49-F238E27FC236}">
                    <a16:creationId xmlns:a16="http://schemas.microsoft.com/office/drawing/2014/main" id="{24F34359-9F3A-4FBE-AF19-4119BDDF7686}"/>
                  </a:ext>
                </a:extLst>
              </p:cNvPr>
              <p:cNvSpPr/>
              <p:nvPr/>
            </p:nvSpPr>
            <p:spPr>
              <a:xfrm>
                <a:off x="4609074" y="2577858"/>
                <a:ext cx="2943500" cy="2886075"/>
              </a:xfrm>
              <a:prstGeom prst="flowChartConnector">
                <a:avLst/>
              </a:prstGeom>
              <a:noFill/>
              <a:ln w="57150" cap="flat" cmpd="sng">
                <a:solidFill>
                  <a:srgbClr val="F95F60"/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48" name="Google Shape;165;p16">
                <a:extLst>
                  <a:ext uri="{FF2B5EF4-FFF2-40B4-BE49-F238E27FC236}">
                    <a16:creationId xmlns:a16="http://schemas.microsoft.com/office/drawing/2014/main" id="{AD3BF10A-5B99-4D68-9708-A0ECEE6CBEA2}"/>
                  </a:ext>
                </a:extLst>
              </p:cNvPr>
              <p:cNvSpPr/>
              <p:nvPr/>
            </p:nvSpPr>
            <p:spPr>
              <a:xfrm>
                <a:off x="4532873" y="2473091"/>
                <a:ext cx="3105426" cy="3074704"/>
              </a:xfrm>
              <a:prstGeom prst="flowChartConnector">
                <a:avLst/>
              </a:prstGeom>
              <a:noFill/>
              <a:ln w="57150" cap="flat" cmpd="sng">
                <a:solidFill>
                  <a:srgbClr val="19D9BD"/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</p:grpSp>
      </p:grpSp>
      <p:pic>
        <p:nvPicPr>
          <p:cNvPr id="52" name="Google Shape;268;p21">
            <a:extLst>
              <a:ext uri="{FF2B5EF4-FFF2-40B4-BE49-F238E27FC236}">
                <a16:creationId xmlns:a16="http://schemas.microsoft.com/office/drawing/2014/main" id="{9C2DBEB6-46CA-4191-80BC-7D68DC1A5CC1}"/>
              </a:ext>
            </a:extLst>
          </p:cNvPr>
          <p:cNvPicPr/>
          <p:nvPr/>
        </p:nvPicPr>
        <p:blipFill rotWithShape="1">
          <a:blip r:embed="rId9">
            <a:alphaModFix/>
          </a:blip>
          <a:srcRect t="17720" r="8100" b="8700"/>
          <a:stretch>
            <a:fillRect/>
          </a:stretch>
        </p:blipFill>
        <p:spPr>
          <a:xfrm>
            <a:off x="0" y="1195518"/>
            <a:ext cx="12191999" cy="544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0BD89E8-919C-4E11-B9B3-0E5D50AE73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34661"/>
      </p:ext>
    </p:extLst>
  </p:cSld>
  <p:clrMapOvr>
    <a:masterClrMapping/>
  </p:clrMapOvr>
  <p:transition advTm="71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0.95299 -4.81481E-6 " pathEditMode="relative" rAng="0" ptsTypes="AA">
                                      <p:cBhvr>
                                        <p:cTn id="8" dur="4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triggerEvt type="onClick" time="5758" objId="10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CE9215-3FE3-4E90-BE22-1E0EC131FE2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6699">
                <a:tint val="45000"/>
                <a:satMod val="400000"/>
              </a:srgbClr>
            </a:duotone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59550" y="3019699"/>
            <a:ext cx="2525364" cy="1930215"/>
          </a:xfrm>
          <a:prstGeom prst="rect">
            <a:avLst/>
          </a:prstGeom>
        </p:spPr>
      </p:pic>
      <p:pic>
        <p:nvPicPr>
          <p:cNvPr id="6" name="그림 5" descr="스크린샷, 전자기기, 모니터이(가) 표시된 사진&#10;&#10;높은 신뢰도로 생성된 설명">
            <a:extLst>
              <a:ext uri="{FF2B5EF4-FFF2-40B4-BE49-F238E27FC236}">
                <a16:creationId xmlns:a16="http://schemas.microsoft.com/office/drawing/2014/main" id="{A91B27B5-378F-4A67-A797-FEE49548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37086" y="1420874"/>
            <a:ext cx="3581190" cy="49711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F8893D-E037-408D-A5EC-939351555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52974" y="3623992"/>
            <a:ext cx="399366" cy="5324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0E4CC25-A937-42C1-BAA4-278C7DD747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308273" y="4200426"/>
            <a:ext cx="435402" cy="5805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B4A41-512F-4655-8766-53DC407522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835010" y="3749231"/>
            <a:ext cx="399366" cy="5324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DC1A027-0164-4F56-98EE-8FB7FBD42F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784472" y="4200426"/>
            <a:ext cx="435402" cy="5805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43EE69-5600-43F4-AD86-B6CA667A3551}"/>
              </a:ext>
            </a:extLst>
          </p:cNvPr>
          <p:cNvSpPr txBox="1"/>
          <p:nvPr/>
        </p:nvSpPr>
        <p:spPr>
          <a:xfrm>
            <a:off x="7729980" y="3423938"/>
            <a:ext cx="144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낚시보다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282570-1412-46AC-BD89-33780FCDA1BD}"/>
              </a:ext>
            </a:extLst>
          </p:cNvPr>
          <p:cNvSpPr txBox="1"/>
          <p:nvPr/>
        </p:nvSpPr>
        <p:spPr>
          <a:xfrm>
            <a:off x="8810670" y="3423937"/>
            <a:ext cx="1245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축구가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0E662E-EB4C-462A-9D1B-DD3275112DD9}"/>
              </a:ext>
            </a:extLst>
          </p:cNvPr>
          <p:cNvSpPr txBox="1"/>
          <p:nvPr/>
        </p:nvSpPr>
        <p:spPr>
          <a:xfrm>
            <a:off x="7739408" y="3728347"/>
            <a:ext cx="44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더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FAD213-3C95-48A8-A98E-F15ABB5FCE06}"/>
              </a:ext>
            </a:extLst>
          </p:cNvPr>
          <p:cNvSpPr txBox="1"/>
          <p:nvPr/>
        </p:nvSpPr>
        <p:spPr>
          <a:xfrm>
            <a:off x="8071367" y="3735056"/>
            <a:ext cx="707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좋다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EEDF9D-E64C-4945-876B-63A0A2E25F0F}"/>
              </a:ext>
            </a:extLst>
          </p:cNvPr>
          <p:cNvSpPr txBox="1"/>
          <p:nvPr/>
        </p:nvSpPr>
        <p:spPr>
          <a:xfrm>
            <a:off x="7748832" y="2217312"/>
            <a:ext cx="2259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우리 이번 주말에 놀러가자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그래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낚시하러 갈래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?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7F8DEB-7CD0-4AD7-BA51-1C839C212698}"/>
              </a:ext>
            </a:extLst>
          </p:cNvPr>
          <p:cNvSpPr txBox="1"/>
          <p:nvPr/>
        </p:nvSpPr>
        <p:spPr>
          <a:xfrm>
            <a:off x="3491021" y="2506796"/>
            <a:ext cx="112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95F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낚시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D3BE2-65C3-4970-9FC8-07720EC89A97}"/>
              </a:ext>
            </a:extLst>
          </p:cNvPr>
          <p:cNvSpPr txBox="1"/>
          <p:nvPr/>
        </p:nvSpPr>
        <p:spPr>
          <a:xfrm>
            <a:off x="4398403" y="2497369"/>
            <a:ext cx="112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95F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보다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9C4BA-A0F0-45DF-B71A-005FB98C7757}"/>
              </a:ext>
            </a:extLst>
          </p:cNvPr>
          <p:cNvSpPr txBox="1"/>
          <p:nvPr/>
        </p:nvSpPr>
        <p:spPr>
          <a:xfrm>
            <a:off x="5447523" y="2497759"/>
            <a:ext cx="112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95F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축구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F1B2A-A1CC-4697-9D4C-705EEF2EEBBE}"/>
              </a:ext>
            </a:extLst>
          </p:cNvPr>
          <p:cNvSpPr txBox="1"/>
          <p:nvPr/>
        </p:nvSpPr>
        <p:spPr>
          <a:xfrm>
            <a:off x="6360545" y="2500584"/>
            <a:ext cx="79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95F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0230B-FFE7-4579-8B48-301C63BC239E}"/>
              </a:ext>
            </a:extLst>
          </p:cNvPr>
          <p:cNvSpPr txBox="1"/>
          <p:nvPr/>
        </p:nvSpPr>
        <p:spPr>
          <a:xfrm>
            <a:off x="6945524" y="2497759"/>
            <a:ext cx="79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95F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C4B94D-DDD6-4811-904D-28E0A0035CC4}"/>
              </a:ext>
            </a:extLst>
          </p:cNvPr>
          <p:cNvSpPr txBox="1"/>
          <p:nvPr/>
        </p:nvSpPr>
        <p:spPr>
          <a:xfrm>
            <a:off x="7567190" y="2496366"/>
            <a:ext cx="110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95F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좋다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F95F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srgbClr val="F95F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" name="Picture 2" descr="https://lh5.googleusercontent.com/15HdxHo31-aEgsiwVB9dOHuCfr9xt_u-IBETY52jjO7hTPbLnSyoBK4HjbIJR81Y2d8jWXbUlqZlrl939sP7Ax4faVbdaiTGx78fvQO8WD5AC6SHJfRJgOvAGXYIm3zV6kJSntk1">
            <a:extLst>
              <a:ext uri="{FF2B5EF4-FFF2-40B4-BE49-F238E27FC236}">
                <a16:creationId xmlns:a16="http://schemas.microsoft.com/office/drawing/2014/main" id="{0DC725EB-7C55-46A7-96AD-D91E27660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6" t="43416"/>
          <a:stretch/>
        </p:blipFill>
        <p:spPr bwMode="auto">
          <a:xfrm>
            <a:off x="8144666" y="4590530"/>
            <a:ext cx="1896177" cy="194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lh5.googleusercontent.com/15HdxHo31-aEgsiwVB9dOHuCfr9xt_u-IBETY52jjO7hTPbLnSyoBK4HjbIJR81Y2d8jWXbUlqZlrl939sP7Ax4faVbdaiTGx78fvQO8WD5AC6SHJfRJgOvAGXYIm3zV6kJSntk1">
            <a:extLst>
              <a:ext uri="{FF2B5EF4-FFF2-40B4-BE49-F238E27FC236}">
                <a16:creationId xmlns:a16="http://schemas.microsoft.com/office/drawing/2014/main" id="{499BDEB6-FDE5-4AED-B394-0F9B262C2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8" t="43416" r="23563"/>
          <a:stretch/>
        </p:blipFill>
        <p:spPr bwMode="auto">
          <a:xfrm>
            <a:off x="6081963" y="4590530"/>
            <a:ext cx="1782501" cy="194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lh5.googleusercontent.com/15HdxHo31-aEgsiwVB9dOHuCfr9xt_u-IBETY52jjO7hTPbLnSyoBK4HjbIJR81Y2d8jWXbUlqZlrl939sP7Ax4faVbdaiTGx78fvQO8WD5AC6SHJfRJgOvAGXYIm3zV6kJSntk1">
            <a:extLst>
              <a:ext uri="{FF2B5EF4-FFF2-40B4-BE49-F238E27FC236}">
                <a16:creationId xmlns:a16="http://schemas.microsoft.com/office/drawing/2014/main" id="{192CE3AB-92C7-46CC-8767-F7FE90187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5" t="43416" r="43101"/>
          <a:stretch/>
        </p:blipFill>
        <p:spPr bwMode="auto">
          <a:xfrm>
            <a:off x="4492785" y="4590530"/>
            <a:ext cx="1516283" cy="194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lh5.googleusercontent.com/15HdxHo31-aEgsiwVB9dOHuCfr9xt_u-IBETY52jjO7hTPbLnSyoBK4HjbIJR81Y2d8jWXbUlqZlrl939sP7Ax4faVbdaiTGx78fvQO8WD5AC6SHJfRJgOvAGXYIm3zV6kJSntk1">
            <a:extLst>
              <a:ext uri="{FF2B5EF4-FFF2-40B4-BE49-F238E27FC236}">
                <a16:creationId xmlns:a16="http://schemas.microsoft.com/office/drawing/2014/main" id="{4002261E-4672-45FB-90B2-87D8F99BD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1" t="43416" r="62665"/>
          <a:stretch/>
        </p:blipFill>
        <p:spPr bwMode="auto">
          <a:xfrm>
            <a:off x="2112795" y="4590530"/>
            <a:ext cx="1896176" cy="194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4C142B-905C-4158-AB4C-2319FAFEDC37}"/>
              </a:ext>
            </a:extLst>
          </p:cNvPr>
          <p:cNvCxnSpPr>
            <a:cxnSpLocks/>
          </p:cNvCxnSpPr>
          <p:nvPr/>
        </p:nvCxnSpPr>
        <p:spPr>
          <a:xfrm>
            <a:off x="3408051" y="3278031"/>
            <a:ext cx="0" cy="1197979"/>
          </a:xfrm>
          <a:prstGeom prst="straightConnector1">
            <a:avLst/>
          </a:prstGeom>
          <a:ln w="38100" cap="flat" cmpd="sng" algn="ctr">
            <a:solidFill>
              <a:srgbClr val="19D9B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D38B01-C2F0-4728-9126-6E984B0AD2B9}"/>
              </a:ext>
            </a:extLst>
          </p:cNvPr>
          <p:cNvCxnSpPr>
            <a:cxnSpLocks/>
          </p:cNvCxnSpPr>
          <p:nvPr/>
        </p:nvCxnSpPr>
        <p:spPr>
          <a:xfrm>
            <a:off x="9077325" y="3278031"/>
            <a:ext cx="0" cy="1197979"/>
          </a:xfrm>
          <a:prstGeom prst="straightConnector1">
            <a:avLst/>
          </a:prstGeom>
          <a:ln w="38100" cap="flat" cmpd="sng" algn="ctr">
            <a:solidFill>
              <a:srgbClr val="19D9B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15CE50F-24A6-417A-98F7-B9B1AEB51102}"/>
              </a:ext>
            </a:extLst>
          </p:cNvPr>
          <p:cNvCxnSpPr>
            <a:cxnSpLocks/>
          </p:cNvCxnSpPr>
          <p:nvPr/>
        </p:nvCxnSpPr>
        <p:spPr>
          <a:xfrm>
            <a:off x="7210848" y="3278031"/>
            <a:ext cx="0" cy="1197979"/>
          </a:xfrm>
          <a:prstGeom prst="straightConnector1">
            <a:avLst/>
          </a:prstGeom>
          <a:ln w="38100" cap="flat" cmpd="sng" algn="ctr">
            <a:solidFill>
              <a:srgbClr val="19D9B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33D87F1-CD18-4558-982C-49DF883886D1}"/>
              </a:ext>
            </a:extLst>
          </p:cNvPr>
          <p:cNvCxnSpPr>
            <a:cxnSpLocks/>
          </p:cNvCxnSpPr>
          <p:nvPr/>
        </p:nvCxnSpPr>
        <p:spPr>
          <a:xfrm>
            <a:off x="5246599" y="3278031"/>
            <a:ext cx="0" cy="1197979"/>
          </a:xfrm>
          <a:prstGeom prst="straightConnector1">
            <a:avLst/>
          </a:prstGeom>
          <a:ln w="38100" cap="flat" cmpd="sng" algn="ctr">
            <a:solidFill>
              <a:srgbClr val="19D9B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Google Shape;100;p14">
            <a:extLst>
              <a:ext uri="{FF2B5EF4-FFF2-40B4-BE49-F238E27FC236}">
                <a16:creationId xmlns:a16="http://schemas.microsoft.com/office/drawing/2014/main" id="{2ACA1D5D-B6F5-4FBE-81EF-299D2A86BFCD}"/>
              </a:ext>
            </a:extLst>
          </p:cNvPr>
          <p:cNvPicPr/>
          <p:nvPr/>
        </p:nvPicPr>
        <p:blipFill rotWithShape="1">
          <a:blip r:embed="rId14">
            <a:alphaModFix/>
          </a:blip>
          <a:srcRect l="41090" t="16400" r="30630" b="47700"/>
          <a:stretch>
            <a:fillRect/>
          </a:stretch>
        </p:blipFill>
        <p:spPr>
          <a:xfrm>
            <a:off x="53259" y="20782"/>
            <a:ext cx="1358380" cy="12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07;p14">
            <a:extLst>
              <a:ext uri="{FF2B5EF4-FFF2-40B4-BE49-F238E27FC236}">
                <a16:creationId xmlns:a16="http://schemas.microsoft.com/office/drawing/2014/main" id="{6BC9A950-D2DE-4A37-8821-4991A4E3A2A2}"/>
              </a:ext>
            </a:extLst>
          </p:cNvPr>
          <p:cNvSpPr txBox="1"/>
          <p:nvPr/>
        </p:nvSpPr>
        <p:spPr>
          <a:xfrm>
            <a:off x="1330874" y="332033"/>
            <a:ext cx="3958099" cy="8219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defRPr/>
            </a:pP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Scenario</a:t>
            </a:r>
            <a:endParaRPr sz="500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Jua"/>
            </a:endParaRPr>
          </a:p>
        </p:txBody>
      </p:sp>
      <p:cxnSp>
        <p:nvCxnSpPr>
          <p:cNvPr id="38" name="Google Shape;251;p20">
            <a:extLst>
              <a:ext uri="{FF2B5EF4-FFF2-40B4-BE49-F238E27FC236}">
                <a16:creationId xmlns:a16="http://schemas.microsoft.com/office/drawing/2014/main" id="{CFB3E550-8FA8-4ECD-B8DF-2E9C611039F1}"/>
              </a:ext>
            </a:extLst>
          </p:cNvPr>
          <p:cNvCxnSpPr>
            <a:cxnSpLocks/>
          </p:cNvCxnSpPr>
          <p:nvPr/>
        </p:nvCxnSpPr>
        <p:spPr>
          <a:xfrm>
            <a:off x="-20828" y="1174736"/>
            <a:ext cx="12212828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39" name="Google Shape;108;p14">
            <a:extLst>
              <a:ext uri="{FF2B5EF4-FFF2-40B4-BE49-F238E27FC236}">
                <a16:creationId xmlns:a16="http://schemas.microsoft.com/office/drawing/2014/main" id="{92E14A15-25D4-432B-9530-09D2FC6A8381}"/>
              </a:ext>
            </a:extLst>
          </p:cNvPr>
          <p:cNvSpPr/>
          <p:nvPr/>
        </p:nvSpPr>
        <p:spPr>
          <a:xfrm rot="5400000">
            <a:off x="-482796" y="442692"/>
            <a:ext cx="1214794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320AACC-5E44-42F6-9811-F65C2D156D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13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61"/>
    </mc:Choice>
    <mc:Fallback>
      <p:transition spd="slow" advTm="20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6.25E-7 0.00023 C 0.00052 -0.00648 0.00078 -0.01297 0.00182 -0.01898 C 0.00221 -0.02037 0.00338 -0.02037 0.00391 -0.02199 C 0.01133 -0.04329 -0.00273 -0.01227 0.00872 -0.03588 C 0.01406 -0.06111 0.00846 -0.03889 0.01484 -0.05602 C 0.01641 -0.06019 0.01745 -0.06482 0.01901 -0.06898 C 0.02057 -0.07292 0.02135 -0.07477 0.0224 -0.07894 C 0.02318 -0.08125 0.02383 -0.08403 0.02461 -0.08611 C 0.02643 -0.09074 0.02865 -0.09491 0.03086 -0.09861 C 0.03177 -0.1007 0.03281 -0.10232 0.03359 -0.1044 C 0.03385 -0.10602 0.03424 -0.10764 0.03477 -0.1088 C 0.03542 -0.10996 0.03633 -0.11065 0.03698 -0.11181 C 0.04661 -0.13056 0.04062 -0.12523 0.04948 -0.13033 C 0.05365 -0.14352 0.04544 -0.11945 0.05755 -0.14445 C 0.07044 -0.1713 0.05547 -0.14144 0.06667 -0.16042 C 0.06784 -0.1625 0.06875 -0.16528 0.07005 -0.16713 C 0.07266 -0.17107 0.07578 -0.17338 0.07838 -0.17732 C 0.08034 -0.18079 0.08242 -0.18449 0.0845 -0.1875 C 0.08555 -0.18866 0.08672 -0.18936 0.08802 -0.19051 C 0.097 -0.19954 0.08594 -0.19028 0.09492 -0.19723 C 0.10104 -0.21019 0.09075 -0.18982 0.10169 -0.20741 C 0.10234 -0.20834 0.10234 -0.21088 0.10312 -0.21181 C 0.10482 -0.21343 0.1069 -0.21366 0.10872 -0.21436 C 0.11654 -0.22431 0.10664 -0.21297 0.11836 -0.22176 C 0.11966 -0.22269 0.12044 -0.22477 0.12174 -0.22616 C 0.12279 -0.22732 0.12409 -0.22801 0.12513 -0.22894 C 0.12617 -0.22963 0.12708 -0.23056 0.12786 -0.23172 C 0.12838 -0.23311 0.12852 -0.23519 0.1293 -0.23588 C 0.13307 -0.23912 0.15013 -0.24167 0.15065 -0.24167 C 0.15495 -0.25463 0.15078 -0.24445 0.16667 -0.24885 C 0.16862 -0.24931 0.17057 -0.2507 0.17266 -0.25162 C 0.17292 -0.25209 0.17825 -0.2588 0.17904 -0.25903 C 0.20456 -0.26436 0.25482 -0.26158 0.27083 -0.26158 " pathEditMode="relative" rAng="0" ptsTypes="AAAAAAAAAAAAAAAAAAAAAAAAAAAAAAAAAA">
                                      <p:cBhvr>
                                        <p:cTn id="5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-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1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10"/>
                            </p:stCondLst>
                            <p:childTnLst>
                              <p:par>
                                <p:cTn id="5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1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1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4.79167E-6 0.00046 C 0.00247 -0.01227 0.00507 -0.02454 0.00755 -0.03657 C 0.0082 -0.03912 0.00833 -0.0419 0.00898 -0.04398 C 0.0151 -0.06296 0.00898 -0.04352 0.01393 -0.06018 C 0.01445 -0.0618 0.01497 -0.06296 0.01536 -0.06458 C 0.02226 -0.09305 0.01289 -0.05903 0.02031 -0.08217 C 0.02187 -0.0868 0.02252 -0.09259 0.0246 -0.09699 C 0.03138 -0.11111 0.0194 -0.08565 0.02734 -0.10417 C 0.0289 -0.10764 0.03085 -0.11065 0.03229 -0.11435 C 0.03372 -0.11805 0.03411 -0.12315 0.0358 -0.12616 C 0.03815 -0.13032 0.04075 -0.13449 0.04283 -0.13935 C 0.04335 -0.14074 0.04375 -0.14259 0.04427 -0.14375 C 0.04687 -0.14907 0.05247 -0.15579 0.05481 -0.15995 C 0.05638 -0.16273 0.05755 -0.1669 0.05898 -0.17014 C 0.05963 -0.1713 0.06041 -0.17199 0.06106 -0.17315 C 0.07239 -0.18958 0.05859 -0.16921 0.06536 -0.18032 C 0.06601 -0.18148 0.06692 -0.18217 0.06757 -0.18333 C 0.06848 -0.18542 0.06927 -0.18842 0.07031 -0.19051 C 0.07096 -0.19213 0.07187 -0.19236 0.07239 -0.19375 C 0.07343 -0.19583 0.07434 -0.19861 0.07513 -0.20092 C 0.07565 -0.20185 0.07591 -0.20324 0.07669 -0.20393 C 0.07838 -0.20532 0.08033 -0.20579 0.08229 -0.20671 C 0.08281 -0.20856 0.08398 -0.21296 0.08502 -0.21412 C 0.08619 -0.21551 0.0875 -0.2162 0.08854 -0.21713 C 0.0944 -0.22917 0.0914 -0.22546 0.09713 -0.23009 C 0.09973 -0.23866 0.097 -0.23217 0.10338 -0.2375 C 0.10572 -0.23958 0.1082 -0.24236 0.11054 -0.24491 C 0.11158 -0.2463 0.11276 -0.24815 0.11393 -0.2493 C 0.1164 -0.25162 0.1246 -0.25579 0.12591 -0.25671 C 0.13294 -0.26111 0.12604 -0.25949 0.13645 -0.26389 C 0.13971 -0.26528 0.14309 -0.26597 0.14635 -0.2669 C 0.15781 -0.27639 0.13619 -0.25903 0.15976 -0.2743 C 0.1733 -0.28287 0.13919 -0.26921 0.16471 -0.28009 C 0.197 -0.29421 0.24114 -0.28449 0.26692 -0.28449 " pathEditMode="relative" rAng="0" ptsTypes="AAAAAAAAAAAAAAAAAAAAAAAAAAAAAAAAAAA">
                                      <p:cBhvr>
                                        <p:cTn id="6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46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1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10"/>
                            </p:stCondLst>
                            <p:childTnLst>
                              <p:par>
                                <p:cTn id="7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41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10"/>
                            </p:stCondLst>
                            <p:childTnLst>
                              <p:par>
                                <p:cTn id="7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L -3.125E-6 0.00046 C 0.0017 -0.01134 0.00339 -0.02292 0.0056 -0.0338 C 0.00573 -0.03519 0.00638 -0.03611 0.0069 -0.03681 C 0.00977 -0.04213 0.01276 -0.0463 0.01537 -0.05162 C 0.01602 -0.05232 0.01615 -0.05417 0.01693 -0.05463 C 0.02513 -0.06366 0.03334 -0.07315 0.0418 -0.08032 C 0.11198 -0.14051 0.05847 -0.09375 0.09948 -0.11898 C 0.14388 -0.1463 0.1181 -0.13773 0.14427 -0.14468 C 0.14779 -0.14769 0.15118 -0.15255 0.15482 -0.15394 C 0.16433 -0.1581 0.18334 -0.16042 0.18334 -0.16019 C 0.18789 -0.17616 0.18451 -0.16644 0.20196 -0.17315 C 0.20638 -0.17523 0.22292 -0.17894 0.22683 -0.17963 C 0.23985 -0.18982 0.2319 -0.18519 0.25521 -0.18796 C 0.29844 -0.19329 0.28594 -0.19236 0.31094 -0.19236 " pathEditMode="relative" rAng="0" ptsTypes="AAAAAAAAAAAAAAA">
                                      <p:cBhvr>
                                        <p:cTn id="7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7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1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310"/>
                            </p:stCondLst>
                            <p:childTnLst>
                              <p:par>
                                <p:cTn id="8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61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10"/>
                            </p:stCondLst>
                            <p:childTnLst>
                              <p:par>
                                <p:cTn id="8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23 L -2.70833E-6 0.00046 C 0.00013 -0.00555 -0.00026 -0.01134 0.00065 -0.01667 C 0.00117 -0.02014 0.00443 -0.02407 0.00599 -0.02662 C 0.00677 -0.03055 0.00742 -0.03634 0.00899 -0.03981 C 0.00964 -0.04097 0.01055 -0.04167 0.0112 -0.04282 L 0.01667 -0.0544 L 0.01966 -0.06111 C 0.02005 -0.06273 0.02058 -0.06481 0.02123 -0.06597 C 0.02722 -0.0787 0.02058 -0.06134 0.025 -0.07268 C 0.02617 -0.07546 0.02709 -0.07847 0.02813 -0.08079 C 0.02878 -0.08241 0.02982 -0.0831 0.03047 -0.08426 C 0.03099 -0.08518 0.03151 -0.08657 0.0319 -0.08727 C 0.03529 -0.09236 0.03607 -0.09259 0.03972 -0.09583 L 0.05039 -0.11875 C 0.0517 -0.12176 0.05261 -0.12523 0.0543 -0.12731 C 0.05625 -0.12917 0.05769 -0.13055 0.05964 -0.1338 C 0.06003 -0.13449 0.06068 -0.13588 0.06107 -0.1368 C 0.06159 -0.13866 0.06185 -0.14097 0.06263 -0.1419 C 0.0638 -0.14375 0.06524 -0.14398 0.06641 -0.14514 C 0.0681 -0.14676 0.06953 -0.14838 0.0711 -0.15 C 0.07188 -0.15255 0.07409 -0.15903 0.07552 -0.16157 C 0.0763 -0.16273 0.07735 -0.16366 0.07787 -0.16505 C 0.07917 -0.16736 0.07969 -0.17083 0.08099 -0.17315 C 0.08269 -0.17616 0.08477 -0.17731 0.08633 -0.17986 C 0.08776 -0.18194 0.08854 -0.18634 0.09011 -0.18796 C 0.09128 -0.18912 0.09232 -0.19005 0.0931 -0.19143 C 0.09453 -0.19282 0.09571 -0.19514 0.09714 -0.19653 C 0.09857 -0.19768 0.10026 -0.19815 0.1017 -0.19954 C 0.10352 -0.20116 0.10534 -0.20278 0.10703 -0.20463 C 0.10808 -0.20555 0.10912 -0.20648 0.11016 -0.20787 C 0.11146 -0.20926 0.11263 -0.21157 0.11394 -0.2125 C 0.11589 -0.21435 0.1181 -0.21505 0.11992 -0.2162 C 0.12188 -0.21875 0.12357 -0.22176 0.12539 -0.2243 C 0.12604 -0.225 0.13047 -0.23055 0.13151 -0.23264 C 0.13269 -0.23449 0.13347 -0.23704 0.13464 -0.23912 C 0.13594 -0.24143 0.13985 -0.24583 0.14154 -0.24745 C 0.14271 -0.24838 0.14414 -0.2493 0.14532 -0.25046 C 0.14675 -0.25231 0.14779 -0.25463 0.14922 -0.25555 C 0.15144 -0.25717 0.15378 -0.25741 0.15612 -0.25903 C 0.15742 -0.25995 0.1586 -0.26111 0.1599 -0.26204 C 0.16211 -0.26412 0.16459 -0.26574 0.1668 -0.26713 C 0.17201 -0.2743 0.16615 -0.26713 0.17604 -0.27384 C 0.17787 -0.275 0.17956 -0.27708 0.18125 -0.2787 C 0.18555 -0.28773 0.18034 -0.27801 0.19206 -0.28542 C 0.19362 -0.28611 0.19453 -0.28935 0.19584 -0.29005 C 0.1987 -0.2919 0.20144 -0.29213 0.20443 -0.29352 C 0.20612 -0.29421 0.20782 -0.2956 0.20964 -0.29699 C 0.21016 -0.29792 0.21081 -0.29884 0.21133 -0.3 C 0.21667 -0.31481 0.20612 -0.3037 0.22891 -0.30833 C 0.23021 -0.30972 0.23125 -0.31088 0.23269 -0.31157 C 0.26029 -0.32801 0.27826 -0.31667 0.31407 -0.31667 " pathEditMode="relative" rAng="0" ptsTypes="AAAAAAAAAAAAAAAAAAAAAAAAAAAAAAAAAAAAAAAAAAAAAAAAAAAA">
                                      <p:cBhvr>
                                        <p:cTn id="9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03" y="-1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21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10"/>
                            </p:stCondLst>
                            <p:childTnLst>
                              <p:par>
                                <p:cTn id="9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10"/>
                            </p:stCondLst>
                            <p:childTnLst>
                              <p:par>
                                <p:cTn id="9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5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310"/>
                            </p:stCondLst>
                            <p:childTnLst>
                              <p:par>
                                <p:cTn id="107" presetID="31" presetClass="exit" presetSubtype="0" fill="hold" grpId="3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1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060"/>
                            </p:stCondLst>
                            <p:childTnLst>
                              <p:par>
                                <p:cTn id="174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310"/>
                            </p:stCondLst>
                            <p:childTnLst>
                              <p:par>
                                <p:cTn id="205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1DB4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4D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1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4D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4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2310"/>
                            </p:stCondLst>
                            <p:childTnLst>
                              <p:par>
                                <p:cTn id="216" presetID="3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3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4310"/>
                            </p:stCondLst>
                            <p:childTnLst>
                              <p:par>
                                <p:cTn id="22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05755 0.00162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" y="69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0044 L -0.00312 0.00463 L 0.02083 0.0044 " pathEditMode="relative" rAng="0" ptsTypes="AAA">
                                      <p:cBhvr>
                                        <p:cTn id="2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0.09935 -0.00139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69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07877 -0.00255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6310"/>
                            </p:stCondLst>
                            <p:childTnLst>
                              <p:par>
                                <p:cTn id="2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5" grpId="0"/>
      <p:bldP spid="25" grpId="1"/>
      <p:bldP spid="25" grpId="2"/>
      <p:bldP spid="25" grpId="3"/>
      <p:bldP spid="30" grpId="0"/>
      <p:bldP spid="30" grpId="1"/>
      <p:bldP spid="30" grpId="2"/>
      <p:bldP spid="30" grpId="3"/>
      <p:bldP spid="31" grpId="0"/>
      <p:bldP spid="31" grpId="1"/>
      <p:bldP spid="31" grpId="2"/>
      <p:bldP spid="31" grpId="3"/>
      <p:bldP spid="32" grpId="0"/>
      <p:bldP spid="32" grpId="1"/>
      <p:bldP spid="32" grpId="2"/>
      <p:bldP spid="32" grpId="3"/>
      <p:bldP spid="33" grpId="0"/>
      <p:bldP spid="13" grpId="0"/>
      <p:bldP spid="13" grpId="1"/>
      <p:bldP spid="13" grpId="2"/>
      <p:bldP spid="14" grpId="0"/>
      <p:bldP spid="14" grpId="1"/>
      <p:bldP spid="14" grpId="2"/>
      <p:bldP spid="14" grpId="3"/>
      <p:bldP spid="15" grpId="0"/>
      <p:bldP spid="15" grpId="1"/>
      <p:bldP spid="15" grpId="2"/>
      <p:bldP spid="15" grpId="3"/>
      <p:bldP spid="16" grpId="0"/>
      <p:bldP spid="16" grpId="1"/>
      <p:bldP spid="16" grpId="2"/>
      <p:bldP spid="16" grpId="3"/>
      <p:bldP spid="17" grpId="0"/>
      <p:bldP spid="17" grpId="1"/>
      <p:bldP spid="17" grpId="2"/>
      <p:bldP spid="17" grpId="3"/>
      <p:bldP spid="18" grpId="0"/>
      <p:bldP spid="18" grpId="1"/>
      <p:bldP spid="18" grpId="2"/>
      <p:bldP spid="18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/>
          <p:nvPr/>
        </p:nvPicPr>
        <p:blipFill rotWithShape="1">
          <a:blip r:embed="rId5">
            <a:alphaModFix/>
          </a:blip>
          <a:srcRect l="41090" t="16400" r="30630" b="47700"/>
          <a:stretch>
            <a:fillRect/>
          </a:stretch>
        </p:blipFill>
        <p:spPr>
          <a:xfrm>
            <a:off x="53259" y="20782"/>
            <a:ext cx="1358380" cy="12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330874" y="332033"/>
            <a:ext cx="7589390" cy="8219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>
              <a:defRPr/>
            </a:pPr>
            <a:r>
              <a:rPr lang="en-US" sz="5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Jua"/>
              </a:rPr>
              <a:t>System </a:t>
            </a:r>
            <a:r>
              <a:rPr lang="en-US" altLang="ko-KR" sz="5000" b="1" dirty="0">
                <a:latin typeface="+mj-ea"/>
                <a:ea typeface="+mj-ea"/>
              </a:rPr>
              <a:t>architecture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Jua"/>
              </a:rPr>
              <a:t> </a:t>
            </a:r>
            <a:endParaRPr sz="500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Jua"/>
            </a:endParaRPr>
          </a:p>
        </p:txBody>
      </p:sp>
      <p:cxnSp>
        <p:nvCxnSpPr>
          <p:cNvPr id="21" name="Google Shape;251;p20">
            <a:extLst>
              <a:ext uri="{FF2B5EF4-FFF2-40B4-BE49-F238E27FC236}">
                <a16:creationId xmlns:a16="http://schemas.microsoft.com/office/drawing/2014/main" id="{5D45D53E-3E94-4291-8E7B-C84B40C1BE44}"/>
              </a:ext>
            </a:extLst>
          </p:cNvPr>
          <p:cNvCxnSpPr>
            <a:cxnSpLocks/>
          </p:cNvCxnSpPr>
          <p:nvPr/>
        </p:nvCxnSpPr>
        <p:spPr>
          <a:xfrm>
            <a:off x="-20828" y="1174736"/>
            <a:ext cx="12212828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108" name="Google Shape;108;p14"/>
          <p:cNvSpPr/>
          <p:nvPr/>
        </p:nvSpPr>
        <p:spPr>
          <a:xfrm rot="5400000">
            <a:off x="-482796" y="442692"/>
            <a:ext cx="1214794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" name="Google Shape;108;p14">
            <a:extLst>
              <a:ext uri="{FF2B5EF4-FFF2-40B4-BE49-F238E27FC236}">
                <a16:creationId xmlns:a16="http://schemas.microsoft.com/office/drawing/2014/main" id="{8A27393F-88CB-4B61-BA98-DC26737B597A}"/>
              </a:ext>
            </a:extLst>
          </p:cNvPr>
          <p:cNvSpPr/>
          <p:nvPr/>
        </p:nvSpPr>
        <p:spPr>
          <a:xfrm>
            <a:off x="-85725" y="6637820"/>
            <a:ext cx="12345792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2E15D-00B1-42B4-A2F3-5FA313FB1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27" y="1319808"/>
            <a:ext cx="8854491" cy="5162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7F26A8-6251-488C-8BAD-ED51C54FD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490938" y="2755123"/>
            <a:ext cx="320044" cy="2190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26B009-F250-4137-8276-16591C6E48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775644" y="5193523"/>
            <a:ext cx="320044" cy="219030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F9ABB6D4-BA2B-4EEB-A3FD-36EBC58D3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42823"/>
      </p:ext>
    </p:extLst>
  </p:cSld>
  <p:clrMapOvr>
    <a:masterClrMapping/>
  </p:clrMapOvr>
  <p:transition advTm="164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/>
          <p:nvPr/>
        </p:nvPicPr>
        <p:blipFill rotWithShape="1">
          <a:blip r:embed="rId5">
            <a:alphaModFix/>
          </a:blip>
          <a:srcRect l="41090" t="16400" r="30630" b="47700"/>
          <a:stretch>
            <a:fillRect/>
          </a:stretch>
        </p:blipFill>
        <p:spPr>
          <a:xfrm>
            <a:off x="53259" y="20782"/>
            <a:ext cx="1358380" cy="12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330874" y="332033"/>
            <a:ext cx="3647297" cy="8219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00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Jua"/>
              </a:rPr>
              <a:t>핵심기술</a:t>
            </a:r>
            <a:endParaRPr sz="500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Jua"/>
            </a:endParaRPr>
          </a:p>
        </p:txBody>
      </p:sp>
      <p:cxnSp>
        <p:nvCxnSpPr>
          <p:cNvPr id="21" name="Google Shape;251;p20">
            <a:extLst>
              <a:ext uri="{FF2B5EF4-FFF2-40B4-BE49-F238E27FC236}">
                <a16:creationId xmlns:a16="http://schemas.microsoft.com/office/drawing/2014/main" id="{5D45D53E-3E94-4291-8E7B-C84B40C1BE44}"/>
              </a:ext>
            </a:extLst>
          </p:cNvPr>
          <p:cNvCxnSpPr>
            <a:cxnSpLocks/>
          </p:cNvCxnSpPr>
          <p:nvPr/>
        </p:nvCxnSpPr>
        <p:spPr>
          <a:xfrm>
            <a:off x="-20828" y="1174736"/>
            <a:ext cx="12212828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108" name="Google Shape;108;p14"/>
          <p:cNvSpPr/>
          <p:nvPr/>
        </p:nvSpPr>
        <p:spPr>
          <a:xfrm rot="5400000">
            <a:off x="-482796" y="442692"/>
            <a:ext cx="1214794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" name="Google Shape;108;p14">
            <a:extLst>
              <a:ext uri="{FF2B5EF4-FFF2-40B4-BE49-F238E27FC236}">
                <a16:creationId xmlns:a16="http://schemas.microsoft.com/office/drawing/2014/main" id="{8A27393F-88CB-4B61-BA98-DC26737B597A}"/>
              </a:ext>
            </a:extLst>
          </p:cNvPr>
          <p:cNvSpPr/>
          <p:nvPr/>
        </p:nvSpPr>
        <p:spPr>
          <a:xfrm>
            <a:off x="-85725" y="6637820"/>
            <a:ext cx="12345792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596C69-A7CD-4393-ACAC-C8104921FCF9}"/>
              </a:ext>
            </a:extLst>
          </p:cNvPr>
          <p:cNvGrpSpPr/>
          <p:nvPr/>
        </p:nvGrpSpPr>
        <p:grpSpPr>
          <a:xfrm>
            <a:off x="3614794" y="3422228"/>
            <a:ext cx="4659000" cy="2528877"/>
            <a:chOff x="3614794" y="3422228"/>
            <a:chExt cx="4659000" cy="252887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B85B3A9-E3CA-42AE-A8B5-0D2481E38D79}"/>
                </a:ext>
              </a:extLst>
            </p:cNvPr>
            <p:cNvGrpSpPr/>
            <p:nvPr/>
          </p:nvGrpSpPr>
          <p:grpSpPr>
            <a:xfrm>
              <a:off x="3614794" y="3431105"/>
              <a:ext cx="2520000" cy="2520000"/>
              <a:chOff x="3614794" y="3431105"/>
              <a:chExt cx="2520000" cy="252000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FB4A15E-E597-457D-8B14-043E1E365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7966" y="3920904"/>
                <a:ext cx="1612078" cy="1166622"/>
              </a:xfrm>
              <a:prstGeom prst="rect">
                <a:avLst/>
              </a:prstGeom>
            </p:spPr>
          </p:pic>
          <p:sp>
            <p:nvSpPr>
              <p:cNvPr id="16" name="Google Shape;230;p19">
                <a:extLst>
                  <a:ext uri="{FF2B5EF4-FFF2-40B4-BE49-F238E27FC236}">
                    <a16:creationId xmlns:a16="http://schemas.microsoft.com/office/drawing/2014/main" id="{BB34D4EC-6FC2-42FA-AE0F-462831B82A4A}"/>
                  </a:ext>
                </a:extLst>
              </p:cNvPr>
              <p:cNvSpPr/>
              <p:nvPr/>
            </p:nvSpPr>
            <p:spPr>
              <a:xfrm>
                <a:off x="3614794" y="3431105"/>
                <a:ext cx="2520000" cy="2520000"/>
              </a:xfrm>
              <a:prstGeom prst="flowChartConnector">
                <a:avLst/>
              </a:prstGeom>
              <a:noFill/>
              <a:ln w="190500" cap="flat" cmpd="sng">
                <a:solidFill>
                  <a:srgbClr val="F95F60">
                    <a:alpha val="69800"/>
                  </a:srgbClr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023EABE-00CB-4FAE-A3A0-606E8ACAE2B9}"/>
                </a:ext>
              </a:extLst>
            </p:cNvPr>
            <p:cNvGrpSpPr/>
            <p:nvPr/>
          </p:nvGrpSpPr>
          <p:grpSpPr>
            <a:xfrm>
              <a:off x="5753794" y="3422228"/>
              <a:ext cx="2520000" cy="2520000"/>
              <a:chOff x="5753794" y="3422228"/>
              <a:chExt cx="2520000" cy="25200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6819C49-9B2E-463F-ADE2-AAE7DFDD6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-200" t="11811" b="21825"/>
              <a:stretch/>
            </p:blipFill>
            <p:spPr>
              <a:xfrm>
                <a:off x="6246979" y="4101293"/>
                <a:ext cx="1713427" cy="1225601"/>
              </a:xfrm>
              <a:prstGeom prst="rect">
                <a:avLst/>
              </a:prstGeom>
            </p:spPr>
          </p:pic>
          <p:sp>
            <p:nvSpPr>
              <p:cNvPr id="22" name="Google Shape;229;p19">
                <a:extLst>
                  <a:ext uri="{FF2B5EF4-FFF2-40B4-BE49-F238E27FC236}">
                    <a16:creationId xmlns:a16="http://schemas.microsoft.com/office/drawing/2014/main" id="{E12227F9-B842-4381-96A6-6428C86F2D3A}"/>
                  </a:ext>
                </a:extLst>
              </p:cNvPr>
              <p:cNvSpPr/>
              <p:nvPr/>
            </p:nvSpPr>
            <p:spPr>
              <a:xfrm>
                <a:off x="5753794" y="3422228"/>
                <a:ext cx="2520000" cy="2520000"/>
              </a:xfrm>
              <a:prstGeom prst="flowChartConnector">
                <a:avLst/>
              </a:prstGeom>
              <a:noFill/>
              <a:ln w="190500" cap="flat" cmpd="sng">
                <a:solidFill>
                  <a:srgbClr val="FFC000">
                    <a:alpha val="69800"/>
                  </a:srgbClr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A13F38-AA0F-4B64-9A09-D81F01057C51}"/>
              </a:ext>
            </a:extLst>
          </p:cNvPr>
          <p:cNvGrpSpPr/>
          <p:nvPr/>
        </p:nvGrpSpPr>
        <p:grpSpPr>
          <a:xfrm>
            <a:off x="4684294" y="1507379"/>
            <a:ext cx="4875342" cy="2520000"/>
            <a:chOff x="4684294" y="1507379"/>
            <a:chExt cx="4875342" cy="2520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C2CDB81-EF84-47DE-95E5-929F6ED873B2}"/>
                </a:ext>
              </a:extLst>
            </p:cNvPr>
            <p:cNvGrpSpPr/>
            <p:nvPr/>
          </p:nvGrpSpPr>
          <p:grpSpPr>
            <a:xfrm>
              <a:off x="4684294" y="1507379"/>
              <a:ext cx="2520000" cy="2520000"/>
              <a:chOff x="4684294" y="1507379"/>
              <a:chExt cx="2520000" cy="2520000"/>
            </a:xfrm>
          </p:grpSpPr>
          <p:sp>
            <p:nvSpPr>
              <p:cNvPr id="12" name="Google Shape;228;p19">
                <a:extLst>
                  <a:ext uri="{FF2B5EF4-FFF2-40B4-BE49-F238E27FC236}">
                    <a16:creationId xmlns:a16="http://schemas.microsoft.com/office/drawing/2014/main" id="{ECBD5C13-7AF4-4690-BE1B-9F97902AF889}"/>
                  </a:ext>
                </a:extLst>
              </p:cNvPr>
              <p:cNvSpPr/>
              <p:nvPr/>
            </p:nvSpPr>
            <p:spPr>
              <a:xfrm>
                <a:off x="4684294" y="1507379"/>
                <a:ext cx="2520000" cy="2520000"/>
              </a:xfrm>
              <a:prstGeom prst="flowChartConnector">
                <a:avLst/>
              </a:prstGeom>
              <a:noFill/>
              <a:ln w="190500" cap="flat" cmpd="sng">
                <a:solidFill>
                  <a:srgbClr val="19D9BD">
                    <a:alpha val="69800"/>
                  </a:srgbClr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FBB2A0E-2FA9-4ACC-B221-3E57DDE6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24702" y="1723625"/>
                <a:ext cx="1839184" cy="1839184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D6F27D-92FC-4421-96E7-EAEDC3D044A5}"/>
                </a:ext>
              </a:extLst>
            </p:cNvPr>
            <p:cNvSpPr txBox="1"/>
            <p:nvPr/>
          </p:nvSpPr>
          <p:spPr>
            <a:xfrm>
              <a:off x="7544702" y="1903736"/>
              <a:ext cx="201493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latin typeface="+mn-lt"/>
                </a:rPr>
                <a:t>동작 추출</a:t>
              </a: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FD45BD9D-A14F-4F6E-83A9-D50EC9021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14037"/>
      </p:ext>
    </p:extLst>
  </p:cSld>
  <p:clrMapOvr>
    <a:masterClrMapping/>
  </p:clrMapOvr>
  <p:transition advTm="167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/>
          <p:nvPr/>
        </p:nvPicPr>
        <p:blipFill rotWithShape="1">
          <a:blip r:embed="rId5">
            <a:alphaModFix/>
          </a:blip>
          <a:srcRect l="41090" t="16400" r="30630" b="47700"/>
          <a:stretch>
            <a:fillRect/>
          </a:stretch>
        </p:blipFill>
        <p:spPr>
          <a:xfrm>
            <a:off x="53259" y="20782"/>
            <a:ext cx="1358380" cy="12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330874" y="332033"/>
            <a:ext cx="3647297" cy="8219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00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Jua"/>
              </a:rPr>
              <a:t>핵심기술</a:t>
            </a:r>
            <a:endParaRPr sz="500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  <a:sym typeface="Jua"/>
            </a:endParaRPr>
          </a:p>
        </p:txBody>
      </p:sp>
      <p:cxnSp>
        <p:nvCxnSpPr>
          <p:cNvPr id="21" name="Google Shape;251;p20">
            <a:extLst>
              <a:ext uri="{FF2B5EF4-FFF2-40B4-BE49-F238E27FC236}">
                <a16:creationId xmlns:a16="http://schemas.microsoft.com/office/drawing/2014/main" id="{5D45D53E-3E94-4291-8E7B-C84B40C1BE44}"/>
              </a:ext>
            </a:extLst>
          </p:cNvPr>
          <p:cNvCxnSpPr>
            <a:cxnSpLocks/>
          </p:cNvCxnSpPr>
          <p:nvPr/>
        </p:nvCxnSpPr>
        <p:spPr>
          <a:xfrm>
            <a:off x="-20828" y="1174736"/>
            <a:ext cx="12212828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108" name="Google Shape;108;p14"/>
          <p:cNvSpPr/>
          <p:nvPr/>
        </p:nvSpPr>
        <p:spPr>
          <a:xfrm rot="5400000">
            <a:off x="-482796" y="442692"/>
            <a:ext cx="1214794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" name="Google Shape;108;p14">
            <a:extLst>
              <a:ext uri="{FF2B5EF4-FFF2-40B4-BE49-F238E27FC236}">
                <a16:creationId xmlns:a16="http://schemas.microsoft.com/office/drawing/2014/main" id="{8A27393F-88CB-4B61-BA98-DC26737B597A}"/>
              </a:ext>
            </a:extLst>
          </p:cNvPr>
          <p:cNvSpPr/>
          <p:nvPr/>
        </p:nvSpPr>
        <p:spPr>
          <a:xfrm>
            <a:off x="-85725" y="6637820"/>
            <a:ext cx="12345792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C11AA0-8769-4ACE-9998-4849EDD2C03D}"/>
              </a:ext>
            </a:extLst>
          </p:cNvPr>
          <p:cNvGrpSpPr/>
          <p:nvPr/>
        </p:nvGrpSpPr>
        <p:grpSpPr>
          <a:xfrm>
            <a:off x="4684294" y="1507379"/>
            <a:ext cx="3589500" cy="4434849"/>
            <a:chOff x="4684294" y="1507379"/>
            <a:chExt cx="3589500" cy="443484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023EABE-00CB-4FAE-A3A0-606E8ACAE2B9}"/>
                </a:ext>
              </a:extLst>
            </p:cNvPr>
            <p:cNvGrpSpPr/>
            <p:nvPr/>
          </p:nvGrpSpPr>
          <p:grpSpPr>
            <a:xfrm>
              <a:off x="5753794" y="3422228"/>
              <a:ext cx="2520000" cy="2520000"/>
              <a:chOff x="5753794" y="3422228"/>
              <a:chExt cx="2520000" cy="25200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6819C49-9B2E-463F-ADE2-AAE7DFDD6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200" t="11811" b="21825"/>
              <a:stretch/>
            </p:blipFill>
            <p:spPr>
              <a:xfrm>
                <a:off x="6246979" y="4101293"/>
                <a:ext cx="1713427" cy="1225601"/>
              </a:xfrm>
              <a:prstGeom prst="rect">
                <a:avLst/>
              </a:prstGeom>
            </p:spPr>
          </p:pic>
          <p:sp>
            <p:nvSpPr>
              <p:cNvPr id="22" name="Google Shape;229;p19">
                <a:extLst>
                  <a:ext uri="{FF2B5EF4-FFF2-40B4-BE49-F238E27FC236}">
                    <a16:creationId xmlns:a16="http://schemas.microsoft.com/office/drawing/2014/main" id="{E12227F9-B842-4381-96A6-6428C86F2D3A}"/>
                  </a:ext>
                </a:extLst>
              </p:cNvPr>
              <p:cNvSpPr/>
              <p:nvPr/>
            </p:nvSpPr>
            <p:spPr>
              <a:xfrm>
                <a:off x="5753794" y="3422228"/>
                <a:ext cx="2520000" cy="2520000"/>
              </a:xfrm>
              <a:prstGeom prst="flowChartConnector">
                <a:avLst/>
              </a:prstGeom>
              <a:noFill/>
              <a:ln w="190500" cap="flat" cmpd="sng">
                <a:solidFill>
                  <a:srgbClr val="FFC000">
                    <a:alpha val="69800"/>
                  </a:srgbClr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C2CDB81-EF84-47DE-95E5-929F6ED873B2}"/>
                </a:ext>
              </a:extLst>
            </p:cNvPr>
            <p:cNvGrpSpPr/>
            <p:nvPr/>
          </p:nvGrpSpPr>
          <p:grpSpPr>
            <a:xfrm>
              <a:off x="4684294" y="1507379"/>
              <a:ext cx="2520000" cy="2520000"/>
              <a:chOff x="4684294" y="1507379"/>
              <a:chExt cx="2520000" cy="2520000"/>
            </a:xfrm>
          </p:grpSpPr>
          <p:sp>
            <p:nvSpPr>
              <p:cNvPr id="12" name="Google Shape;228;p19">
                <a:extLst>
                  <a:ext uri="{FF2B5EF4-FFF2-40B4-BE49-F238E27FC236}">
                    <a16:creationId xmlns:a16="http://schemas.microsoft.com/office/drawing/2014/main" id="{ECBD5C13-7AF4-4690-BE1B-9F97902AF889}"/>
                  </a:ext>
                </a:extLst>
              </p:cNvPr>
              <p:cNvSpPr/>
              <p:nvPr/>
            </p:nvSpPr>
            <p:spPr>
              <a:xfrm>
                <a:off x="4684294" y="1507379"/>
                <a:ext cx="2520000" cy="2520000"/>
              </a:xfrm>
              <a:prstGeom prst="flowChartConnector">
                <a:avLst/>
              </a:prstGeom>
              <a:noFill/>
              <a:ln w="190500" cap="flat" cmpd="sng">
                <a:solidFill>
                  <a:srgbClr val="19D9BD">
                    <a:alpha val="69800"/>
                  </a:srgbClr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FBB2A0E-2FA9-4ACC-B221-3E57DDE68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4702" y="1723625"/>
                <a:ext cx="1839184" cy="1839184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C1F960-2C4C-414B-AFB4-00589A9BE140}"/>
              </a:ext>
            </a:extLst>
          </p:cNvPr>
          <p:cNvGrpSpPr/>
          <p:nvPr/>
        </p:nvGrpSpPr>
        <p:grpSpPr>
          <a:xfrm>
            <a:off x="1650573" y="3431105"/>
            <a:ext cx="4484221" cy="2520000"/>
            <a:chOff x="1650573" y="3431105"/>
            <a:chExt cx="4484221" cy="2520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B85B3A9-E3CA-42AE-A8B5-0D2481E38D79}"/>
                </a:ext>
              </a:extLst>
            </p:cNvPr>
            <p:cNvGrpSpPr/>
            <p:nvPr/>
          </p:nvGrpSpPr>
          <p:grpSpPr>
            <a:xfrm>
              <a:off x="3614794" y="3431105"/>
              <a:ext cx="2520000" cy="2520000"/>
              <a:chOff x="3614794" y="3431105"/>
              <a:chExt cx="2520000" cy="252000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FB4A15E-E597-457D-8B14-043E1E365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87966" y="3920904"/>
                <a:ext cx="1612078" cy="1166622"/>
              </a:xfrm>
              <a:prstGeom prst="rect">
                <a:avLst/>
              </a:prstGeom>
            </p:spPr>
          </p:pic>
          <p:sp>
            <p:nvSpPr>
              <p:cNvPr id="16" name="Google Shape;230;p19">
                <a:extLst>
                  <a:ext uri="{FF2B5EF4-FFF2-40B4-BE49-F238E27FC236}">
                    <a16:creationId xmlns:a16="http://schemas.microsoft.com/office/drawing/2014/main" id="{BB34D4EC-6FC2-42FA-AE0F-462831B82A4A}"/>
                  </a:ext>
                </a:extLst>
              </p:cNvPr>
              <p:cNvSpPr/>
              <p:nvPr/>
            </p:nvSpPr>
            <p:spPr>
              <a:xfrm>
                <a:off x="3614794" y="3431105"/>
                <a:ext cx="2520000" cy="2520000"/>
              </a:xfrm>
              <a:prstGeom prst="flowChartConnector">
                <a:avLst/>
              </a:prstGeom>
              <a:noFill/>
              <a:ln w="190500" cap="flat" cmpd="sng">
                <a:solidFill>
                  <a:srgbClr val="F95F60">
                    <a:alpha val="69800"/>
                  </a:srgbClr>
                </a:solidFill>
                <a:prstDash val="solid"/>
                <a:miter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F1775-B5E1-4639-80F8-10D9A5B572E8}"/>
                </a:ext>
              </a:extLst>
            </p:cNvPr>
            <p:cNvSpPr txBox="1"/>
            <p:nvPr/>
          </p:nvSpPr>
          <p:spPr>
            <a:xfrm>
              <a:off x="1650573" y="4452578"/>
              <a:ext cx="201493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latin typeface="+mn-lt"/>
                </a:rPr>
                <a:t>음성 인식</a:t>
              </a:r>
            </a:p>
          </p:txBody>
        </p:sp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3CEB859-921B-4882-A3E6-2F932504D4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34224"/>
      </p:ext>
    </p:extLst>
  </p:cSld>
  <p:clrMapOvr>
    <a:masterClrMapping/>
  </p:clrMapOvr>
  <p:transition advTm="174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9|3.5"/>
</p:tagLst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주아">
      <a:majorFont>
        <a:latin typeface="배달의민족 주아"/>
        <a:ea typeface="배달의민족 주아"/>
        <a:cs typeface="Times New Roman"/>
      </a:majorFont>
      <a:minorFont>
        <a:latin typeface="배달의민족 주아"/>
        <a:ea typeface="배달의민족 주아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rgbClr val="000000"/>
      </a:dk1>
      <a:lt1>
        <a:srgbClr val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542</Words>
  <Application>Microsoft Office PowerPoint</Application>
  <PresentationFormat>와이드스크린</PresentationFormat>
  <Paragraphs>96</Paragraphs>
  <Slides>11</Slides>
  <Notes>11</Notes>
  <HiddenSlides>0</HiddenSlides>
  <MMClips>12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맑은 고딕</vt:lpstr>
      <vt:lpstr>맑은 고딕</vt:lpstr>
      <vt:lpstr>Jua</vt:lpstr>
      <vt:lpstr>배달의민족 주아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수화 人(in) 플레이어</dc:title>
  <dc:creator>정창회</dc:creator>
  <cp:lastModifiedBy>정창회</cp:lastModifiedBy>
  <cp:revision>75</cp:revision>
  <dcterms:modified xsi:type="dcterms:W3CDTF">2019-03-14T21:58:08Z</dcterms:modified>
  <cp:version>1000.0000.01</cp:version>
</cp:coreProperties>
</file>